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59" r:id="rId17"/>
    <p:sldId id="261" r:id="rId18"/>
    <p:sldId id="274" r:id="rId19"/>
    <p:sldId id="275" r:id="rId20"/>
    <p:sldId id="280" r:id="rId21"/>
    <p:sldId id="281" r:id="rId22"/>
    <p:sldId id="282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3953D0-B794-4A69-9AB0-FE23E6412A9E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PEMERIKSAAN DIAGNOSTIK </a:t>
            </a:r>
            <a:br>
              <a:rPr/>
            </a:br>
            <a:r>
              <a:t>SISTEM INTEGUMEN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endParaRPr lang="en-US" dirty="0"/>
          </a:p>
          <a:p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>
              <a:buNone/>
            </a:pPr>
            <a:r>
              <a:rPr lang="en-US" dirty="0"/>
              <a:t>PROSEDUR:</a:t>
            </a:r>
          </a:p>
          <a:p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anastesi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</a:p>
          <a:p>
            <a:r>
              <a:rPr lang="en-US" dirty="0" err="1"/>
              <a:t>Dorong</a:t>
            </a:r>
            <a:r>
              <a:rPr lang="en-US" dirty="0"/>
              <a:t> </a:t>
            </a:r>
            <a:r>
              <a:rPr lang="en-US" dirty="0" err="1"/>
              <a:t>pisau</a:t>
            </a:r>
            <a:r>
              <a:rPr lang="en-US" dirty="0"/>
              <a:t> </a:t>
            </a:r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area </a:t>
            </a:r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dangan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melingkar</a:t>
            </a:r>
            <a:endParaRPr lang="en-US" dirty="0"/>
          </a:p>
          <a:p>
            <a:r>
              <a:rPr lang="id-ID" dirty="0"/>
              <a:t>Angkat steker kecil, dan </a:t>
            </a:r>
            <a:r>
              <a:rPr lang="en-US" dirty="0" err="1"/>
              <a:t>pisahkan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dirty="0"/>
              <a:t>gunting atau pisau bedah</a:t>
            </a:r>
            <a:endParaRPr lang="en-US" dirty="0"/>
          </a:p>
          <a:p>
            <a:r>
              <a:rPr lang="en-US" dirty="0" err="1"/>
              <a:t>Hentikan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dirty="0"/>
              <a:t>perak nitrat atau</a:t>
            </a:r>
            <a:r>
              <a:rPr lang="en-US" dirty="0"/>
              <a:t> </a:t>
            </a:r>
            <a:r>
              <a:rPr lang="id-ID" dirty="0"/>
              <a:t>jahitan kecil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Patch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/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.</a:t>
            </a:r>
          </a:p>
          <a:p>
            <a:r>
              <a:rPr lang="en-US" dirty="0"/>
              <a:t>“Patch” </a:t>
            </a:r>
            <a:r>
              <a:rPr lang="en-US" dirty="0" err="1"/>
              <a:t>dilengketkan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48 jam; </a:t>
            </a:r>
            <a:r>
              <a:rPr lang="en-US" dirty="0" err="1"/>
              <a:t>lepaskan</a:t>
            </a:r>
            <a:r>
              <a:rPr lang="en-US" dirty="0"/>
              <a:t> patch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pruritus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. </a:t>
            </a:r>
            <a:r>
              <a:rPr lang="en-US" dirty="0" err="1"/>
              <a:t>Pembacaan</a:t>
            </a:r>
            <a:r>
              <a:rPr lang="en-US" dirty="0"/>
              <a:t> 20 – 30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patch </a:t>
            </a:r>
            <a:r>
              <a:rPr lang="en-US" dirty="0" err="1"/>
              <a:t>dilepas</a:t>
            </a:r>
            <a:r>
              <a:rPr lang="en-US" dirty="0"/>
              <a:t>.</a:t>
            </a:r>
          </a:p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  <a:p>
            <a:pPr>
              <a:buNone/>
            </a:pPr>
            <a:r>
              <a:rPr lang="en-US" dirty="0"/>
              <a:t>	(+) :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eritema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(++) : </a:t>
            </a:r>
            <a:r>
              <a:rPr lang="en-US" dirty="0" err="1"/>
              <a:t>Eritema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papula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fi-FI" dirty="0"/>
              <a:t>	(+++) : Eritema, papula dan vesikula kecil.</a:t>
            </a:r>
          </a:p>
          <a:p>
            <a:pPr>
              <a:buNone/>
            </a:pPr>
            <a:r>
              <a:rPr lang="sv-SE" dirty="0"/>
              <a:t>	(++++) : Semua diatas, vesikula besar, bulla, kadang ulserasi.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8153400" cy="57912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dermatitis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:</a:t>
            </a:r>
          </a:p>
          <a:p>
            <a:pPr marL="514350" indent="-514350">
              <a:buFont typeface="+mj-lt"/>
              <a:buAutoNum type="arabicPeriod"/>
              <a:tabLst>
                <a:tab pos="508000" algn="l"/>
              </a:tabLst>
            </a:pPr>
            <a:r>
              <a:rPr lang="sv-SE" dirty="0"/>
              <a:t>Positif  lemah ; apabila ada kemerah-merahan,tonjolan halus dan gatal-gatal.</a:t>
            </a:r>
          </a:p>
          <a:p>
            <a:pPr marL="514350" indent="-514350">
              <a:buFont typeface="+mj-lt"/>
              <a:buAutoNum type="arabicPeriod"/>
              <a:tabLst>
                <a:tab pos="508000" algn="l"/>
              </a:tabLst>
            </a:pPr>
            <a:r>
              <a:rPr lang="en-US" dirty="0" err="1"/>
              <a:t>Positif</a:t>
            </a:r>
            <a:r>
              <a:rPr lang="en-US" dirty="0"/>
              <a:t>  </a:t>
            </a:r>
            <a:r>
              <a:rPr lang="en-US" dirty="0" err="1"/>
              <a:t>sedang;apabila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papulla,dan</a:t>
            </a:r>
            <a:r>
              <a:rPr lang="en-US" dirty="0"/>
              <a:t> </a:t>
            </a:r>
            <a:r>
              <a:rPr lang="en-US" dirty="0" err="1"/>
              <a:t>gatal-gatal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  <a:tabLst>
                <a:tab pos="508000" algn="l"/>
              </a:tabLst>
            </a:pPr>
            <a:r>
              <a:rPr lang="en-US" dirty="0" err="1"/>
              <a:t>Positif</a:t>
            </a:r>
            <a:r>
              <a:rPr lang="en-US" dirty="0"/>
              <a:t>  </a:t>
            </a:r>
            <a:r>
              <a:rPr lang="en-US" dirty="0" err="1"/>
              <a:t>kuat</a:t>
            </a:r>
            <a:r>
              <a:rPr lang="en-US" dirty="0"/>
              <a:t>: </a:t>
            </a:r>
            <a:r>
              <a:rPr lang="en-US" dirty="0" err="1"/>
              <a:t>adaanya</a:t>
            </a:r>
            <a:r>
              <a:rPr lang="en-US" dirty="0"/>
              <a:t> </a:t>
            </a:r>
            <a:r>
              <a:rPr lang="en-US" dirty="0" err="1"/>
              <a:t>bula,nyeri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ulserasi</a:t>
            </a:r>
            <a:endParaRPr lang="en-US" dirty="0"/>
          </a:p>
          <a:p>
            <a:r>
              <a:rPr lang="sv-SE" dirty="0"/>
              <a:t>Sebelum dan sesudah pelaksanaan patch test tidak boleh menggunakan obat kortison.</a:t>
            </a:r>
          </a:p>
          <a:p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test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dibubuhkan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plester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cakram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Wood’s Light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merkuri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UV (360 nm).</a:t>
            </a:r>
          </a:p>
          <a:p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superfisial</a:t>
            </a:r>
            <a:r>
              <a:rPr lang="en-US" dirty="0"/>
              <a:t>.</a:t>
            </a:r>
          </a:p>
          <a:p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pigmentasi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normal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yang </a:t>
            </a:r>
            <a:r>
              <a:rPr lang="en-US" dirty="0" err="1"/>
              <a:t>lesi</a:t>
            </a:r>
            <a:r>
              <a:rPr lang="en-US" dirty="0"/>
              <a:t>.</a:t>
            </a:r>
          </a:p>
          <a:p>
            <a:r>
              <a:rPr lang="en-US" dirty="0" err="1"/>
              <a:t>Menentukan</a:t>
            </a:r>
            <a:r>
              <a:rPr lang="en-US" dirty="0"/>
              <a:t> area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hypopigmentasi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amelanosit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Immunofluresine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Mengkombinasikan</a:t>
            </a:r>
            <a:r>
              <a:rPr lang="en-US" dirty="0"/>
              <a:t> antigen </a:t>
            </a:r>
            <a:r>
              <a:rPr lang="en-US" dirty="0" err="1"/>
              <a:t>atau</a:t>
            </a:r>
            <a:r>
              <a:rPr lang="en-US" dirty="0"/>
              <a:t> antibody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Fluorokrom</a:t>
            </a:r>
            <a:r>
              <a:rPr lang="en-US" dirty="0"/>
              <a:t> (antibody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berpencar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  <a:p>
            <a:r>
              <a:rPr lang="en-US" dirty="0" err="1"/>
              <a:t>Ip</a:t>
            </a:r>
            <a:r>
              <a:rPr lang="en-US" dirty="0"/>
              <a:t> direct test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autoantibody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dirty="0"/>
          </a:p>
          <a:p>
            <a:r>
              <a:rPr lang="en-US" dirty="0"/>
              <a:t>IP indirect test, </a:t>
            </a:r>
            <a:r>
              <a:rPr lang="en-US" dirty="0" err="1"/>
              <a:t>mendeteksi</a:t>
            </a:r>
            <a:r>
              <a:rPr lang="en-US" dirty="0"/>
              <a:t> antibody yang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serum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Kerokan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Biakan</a:t>
            </a:r>
            <a:r>
              <a:rPr lang="en-US" b="1" dirty="0"/>
              <a:t> </a:t>
            </a:r>
            <a:r>
              <a:rPr lang="en-US" b="1" dirty="0" err="1"/>
              <a:t>Jamur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/>
          </a:bodyPr>
          <a:lstStyle/>
          <a:p>
            <a:r>
              <a:rPr lang="sv-SE" sz="3600" dirty="0"/>
              <a:t>Konfirmasi segera terhadap adanya infeksi jamur pada kulit, rambut dan kuku.</a:t>
            </a:r>
          </a:p>
          <a:p>
            <a:r>
              <a:rPr lang="en-US" sz="3600" dirty="0"/>
              <a:t>Daerah yang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dipertimbangkan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pemeriksaan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: </a:t>
            </a:r>
            <a:r>
              <a:rPr lang="en-US" sz="3600" dirty="0" err="1"/>
              <a:t>kulit</a:t>
            </a:r>
            <a:r>
              <a:rPr lang="en-US" sz="3600" dirty="0"/>
              <a:t> </a:t>
            </a:r>
            <a:r>
              <a:rPr lang="en-US" sz="3600" dirty="0" err="1"/>
              <a:t>kepala</a:t>
            </a:r>
            <a:r>
              <a:rPr lang="en-US" sz="3600" dirty="0"/>
              <a:t>, </a:t>
            </a:r>
            <a:r>
              <a:rPr lang="en-US" sz="3600" dirty="0" err="1"/>
              <a:t>sudut</a:t>
            </a:r>
            <a:r>
              <a:rPr lang="en-US" sz="3600" dirty="0"/>
              <a:t> </a:t>
            </a:r>
            <a:r>
              <a:rPr lang="en-US" sz="3600" dirty="0" err="1"/>
              <a:t>mulut</a:t>
            </a:r>
            <a:r>
              <a:rPr lang="en-US" sz="3600" dirty="0"/>
              <a:t>, </a:t>
            </a:r>
            <a:r>
              <a:rPr lang="en-US" sz="3600" dirty="0" err="1"/>
              <a:t>intertriginous</a:t>
            </a:r>
            <a:r>
              <a:rPr lang="en-US" sz="3600" dirty="0"/>
              <a:t> area (</a:t>
            </a:r>
            <a:r>
              <a:rPr lang="en-US" sz="3600" dirty="0" err="1"/>
              <a:t>sela</a:t>
            </a:r>
            <a:r>
              <a:rPr lang="en-US" sz="3600" dirty="0"/>
              <a:t> </a:t>
            </a:r>
            <a:r>
              <a:rPr lang="en-US" sz="3600" dirty="0" err="1"/>
              <a:t>jari</a:t>
            </a:r>
            <a:r>
              <a:rPr lang="en-US" sz="3600" dirty="0"/>
              <a:t> kaki, </a:t>
            </a:r>
            <a:r>
              <a:rPr lang="en-US" sz="3600" dirty="0" err="1"/>
              <a:t>ketiak</a:t>
            </a:r>
            <a:r>
              <a:rPr lang="en-US" sz="3600" dirty="0"/>
              <a:t>, </a:t>
            </a:r>
            <a:r>
              <a:rPr lang="en-US" sz="3600" dirty="0" err="1"/>
              <a:t>lipatan</a:t>
            </a:r>
            <a:r>
              <a:rPr lang="en-US" sz="3600" dirty="0"/>
              <a:t> </a:t>
            </a:r>
            <a:r>
              <a:rPr lang="en-US" sz="3600" dirty="0" err="1"/>
              <a:t>paha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bokong</a:t>
            </a:r>
            <a:r>
              <a:rPr lang="en-US" sz="3600" dirty="0"/>
              <a:t>, </a:t>
            </a:r>
            <a:r>
              <a:rPr lang="en-US" sz="3600" dirty="0" err="1"/>
              <a:t>dibawah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diantara</a:t>
            </a:r>
            <a:r>
              <a:rPr lang="en-US" sz="3600" dirty="0"/>
              <a:t> breast, </a:t>
            </a:r>
            <a:r>
              <a:rPr lang="en-US" sz="3600" dirty="0" err="1"/>
              <a:t>lipatan</a:t>
            </a:r>
            <a:r>
              <a:rPr lang="en-US" sz="3600" dirty="0"/>
              <a:t> </a:t>
            </a:r>
            <a:r>
              <a:rPr lang="en-US" sz="3600" dirty="0" err="1"/>
              <a:t>perut</a:t>
            </a:r>
            <a:r>
              <a:rPr lang="en-US" sz="3600" dirty="0"/>
              <a:t>) </a:t>
            </a:r>
            <a:r>
              <a:rPr lang="en-US" sz="3600" dirty="0" err="1"/>
              <a:t>dan</a:t>
            </a:r>
            <a:r>
              <a:rPr lang="en-US" sz="3600" dirty="0"/>
              <a:t> kuku.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1676400"/>
          </a:xfrm>
        </p:spPr>
        <p:txBody>
          <a:bodyPr/>
          <a:lstStyle/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kerokan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slide </a:t>
            </a:r>
            <a:r>
              <a:rPr lang="en-US" dirty="0" err="1"/>
              <a:t>mikroskop</a:t>
            </a:r>
            <a:endParaRPr lang="en-US" dirty="0"/>
          </a:p>
          <a:p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10% potassium hydroxide (KOH)</a:t>
            </a:r>
          </a:p>
          <a:p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coverslip</a:t>
            </a:r>
            <a:endParaRPr lang="en-US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38600" y="2209800"/>
            <a:ext cx="914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2004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err="1"/>
              <a:t>Tunggu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menit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pemisahan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/>
              <a:t>Epidermal cell membranes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Khusus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sediaan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kuku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perlu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KOH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pekat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Usapan</a:t>
            </a:r>
            <a:r>
              <a:rPr lang="en-US" b="1" dirty="0"/>
              <a:t> </a:t>
            </a:r>
            <a:r>
              <a:rPr lang="en-US" b="1" dirty="0" err="1"/>
              <a:t>Sitologis</a:t>
            </a:r>
            <a:r>
              <a:rPr lang="en-US" b="1" dirty="0"/>
              <a:t> (</a:t>
            </a:r>
            <a:r>
              <a:rPr lang="en-US" b="1" dirty="0" err="1"/>
              <a:t>Tzank’s</a:t>
            </a:r>
            <a:r>
              <a:rPr lang="en-US" b="1" dirty="0"/>
              <a:t> Smear)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vesikel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bulla.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biopsy.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lesi-lesi</a:t>
            </a:r>
            <a:r>
              <a:rPr lang="en-US" dirty="0"/>
              <a:t> </a:t>
            </a:r>
            <a:r>
              <a:rPr lang="en-US" dirty="0" err="1"/>
              <a:t>majemuk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berulang-ulang</a:t>
            </a:r>
            <a:r>
              <a:rPr lang="en-US" dirty="0"/>
              <a:t>.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diagnose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ditegakkan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Suatu pemeriksaan laboratorium yang penting dalam membantu diagnosa</a:t>
            </a:r>
          </a:p>
          <a:p>
            <a:r>
              <a:rPr lang="fi-FI" sz="3200" dirty="0"/>
              <a:t>Memantau perjalanan penyakit</a:t>
            </a:r>
          </a:p>
          <a:p>
            <a:r>
              <a:rPr lang="fi-FI" sz="3200" dirty="0"/>
              <a:t>Membantu menentukan prognosa</a:t>
            </a:r>
          </a:p>
          <a:p>
            <a:r>
              <a:rPr lang="en-US" sz="3200" dirty="0" err="1"/>
              <a:t>Proses</a:t>
            </a:r>
            <a:r>
              <a:rPr lang="en-US" sz="3200" dirty="0"/>
              <a:t> </a:t>
            </a:r>
            <a:r>
              <a:rPr lang="en-US" sz="3200" dirty="0" err="1"/>
              <a:t>identifikasi</a:t>
            </a:r>
            <a:r>
              <a:rPr lang="en-US" sz="3200" dirty="0"/>
              <a:t> diagnosis: </a:t>
            </a:r>
            <a:r>
              <a:rPr lang="en-US" sz="3200" dirty="0" err="1"/>
              <a:t>Riwayat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, </a:t>
            </a:r>
            <a:r>
              <a:rPr lang="en-US" sz="3200" dirty="0" err="1"/>
              <a:t>Pemeriksaan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pemeriksaan</a:t>
            </a:r>
            <a:r>
              <a:rPr lang="en-US" sz="3200" dirty="0"/>
              <a:t> </a:t>
            </a:r>
            <a:r>
              <a:rPr lang="en-US" sz="3200" dirty="0" err="1"/>
              <a:t>laboratorium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Kultur</a:t>
            </a:r>
            <a:r>
              <a:rPr lang="en-US" dirty="0"/>
              <a:t> Luka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 err="1"/>
              <a:t>Peralatan</a:t>
            </a:r>
            <a:r>
              <a:rPr lang="en-GB" dirty="0"/>
              <a:t> cleaning wound</a:t>
            </a:r>
            <a:endParaRPr lang="en-US" dirty="0"/>
          </a:p>
          <a:p>
            <a:pPr lvl="0"/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lidi</a:t>
            </a:r>
            <a:r>
              <a:rPr lang="en-US" dirty="0"/>
              <a:t> </a:t>
            </a:r>
            <a:r>
              <a:rPr lang="en-US" dirty="0" err="1"/>
              <a:t>kapasnya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Sarung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disposable </a:t>
            </a:r>
          </a:p>
          <a:p>
            <a:pPr lvl="0"/>
            <a:r>
              <a:rPr lang="en-US" dirty="0" err="1"/>
              <a:t>Kantung</a:t>
            </a:r>
            <a:r>
              <a:rPr lang="en-US" dirty="0"/>
              <a:t> plastic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bengkok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Label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</a:p>
          <a:p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565400"/>
            <a:ext cx="3529012" cy="2159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779838" y="3500438"/>
            <a:ext cx="144462" cy="4333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067175" y="3213100"/>
            <a:ext cx="287338" cy="9366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500563" y="2924175"/>
            <a:ext cx="431800" cy="14414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932363" y="2781300"/>
            <a:ext cx="503237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435600" y="2708275"/>
            <a:ext cx="576263" cy="18732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924300" y="3213100"/>
            <a:ext cx="215900" cy="6477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4427538" y="2924175"/>
            <a:ext cx="0" cy="1152525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5003800" y="2852738"/>
            <a:ext cx="0" cy="15113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5508625" y="2781300"/>
            <a:ext cx="0" cy="15113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5" descr="scan0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066801"/>
            <a:ext cx="5724438" cy="4038600"/>
          </a:xfrm>
          <a:prstGeom prst="rect">
            <a:avLst/>
          </a:prstGeom>
          <a:noFill/>
        </p:spPr>
      </p:pic>
      <p:pic>
        <p:nvPicPr>
          <p:cNvPr id="1025" name="Picture 6" descr="scan0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575" y="1066800"/>
            <a:ext cx="3324225" cy="450797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038" y="518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480" y="2284274"/>
            <a:ext cx="74987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TERIMAKASIH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ATAS PERHATIANNYA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42" y="141516"/>
            <a:ext cx="4376058" cy="44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16231"/>
            <a:ext cx="4343400" cy="225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867"/>
            <a:ext cx="8382000" cy="67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5800" y="533400"/>
            <a:ext cx="2438400" cy="60960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2209800"/>
            <a:ext cx="3048000" cy="60960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2895600"/>
            <a:ext cx="1600200" cy="60960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67086" y="4590144"/>
            <a:ext cx="1600200" cy="60960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74" y="0"/>
            <a:ext cx="9069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diagnosa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kanker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kulit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bula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infeksi</a:t>
            </a:r>
            <a:endParaRPr lang="en-US" dirty="0"/>
          </a:p>
          <a:p>
            <a:r>
              <a:rPr lang="en-US" dirty="0" err="1"/>
              <a:t>Metode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	a. </a:t>
            </a:r>
            <a:r>
              <a:rPr lang="en-US" dirty="0" err="1"/>
              <a:t>Eksisi</a:t>
            </a:r>
            <a:r>
              <a:rPr lang="en-US" dirty="0"/>
              <a:t>/</a:t>
            </a:r>
            <a:r>
              <a:rPr lang="en-US" dirty="0" err="1"/>
              <a:t>insisi</a:t>
            </a:r>
            <a:endParaRPr lang="en-US" dirty="0"/>
          </a:p>
          <a:p>
            <a:pPr>
              <a:buNone/>
            </a:pPr>
            <a:r>
              <a:rPr lang="en-US" dirty="0"/>
              <a:t>	b. Punch </a:t>
            </a:r>
            <a:r>
              <a:rPr lang="en-US" dirty="0" err="1"/>
              <a:t>biopsi</a:t>
            </a:r>
            <a:r>
              <a:rPr lang="en-US" dirty="0"/>
              <a:t> (</a:t>
            </a:r>
            <a:r>
              <a:rPr lang="en-US" dirty="0" err="1"/>
              <a:t>penusukan</a:t>
            </a:r>
            <a:r>
              <a:rPr lang="en-US" dirty="0"/>
              <a:t>)</a:t>
            </a:r>
          </a:p>
          <a:p>
            <a:r>
              <a:rPr lang="en-US" dirty="0" err="1"/>
              <a:t>Jenis-jenis</a:t>
            </a:r>
            <a:r>
              <a:rPr lang="en-US" dirty="0"/>
              <a:t> biopsy:</a:t>
            </a:r>
          </a:p>
          <a:p>
            <a:pPr>
              <a:buNone/>
            </a:pPr>
            <a:r>
              <a:rPr lang="en-US" dirty="0"/>
              <a:t>	 Shave Biopsy</a:t>
            </a:r>
          </a:p>
          <a:p>
            <a:pPr>
              <a:buNone/>
            </a:pPr>
            <a:r>
              <a:rPr lang="en-US" dirty="0"/>
              <a:t>	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epidermis.</a:t>
            </a:r>
          </a:p>
          <a:p>
            <a:pPr>
              <a:buNone/>
            </a:pPr>
            <a:r>
              <a:rPr lang="en-US" dirty="0"/>
              <a:t>	 Punch Biopsy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epidermis, dermis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subcutis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 Surgical Excision Biopsy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total.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sekelilingnya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yang </a:t>
            </a:r>
            <a:r>
              <a:rPr lang="en-US" dirty="0" err="1"/>
              <a:t>agresif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yang </a:t>
            </a:r>
            <a:r>
              <a:rPr lang="en-US" dirty="0" err="1"/>
              <a:t>kambuh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848600" cy="5562600"/>
          </a:xfrm>
        </p:spPr>
        <p:txBody>
          <a:bodyPr/>
          <a:lstStyle/>
          <a:p>
            <a:pPr>
              <a:buNone/>
            </a:pPr>
            <a:r>
              <a:rPr lang="en-US" dirty="0"/>
              <a:t>METODE PENGUMPULAN SPESIMEN: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Conventional histopathology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fiksasi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n</a:t>
            </a:r>
            <a:r>
              <a:rPr lang="en-US" dirty="0"/>
              <a:t>ormal-saline 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Immunopathology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beku</a:t>
            </a:r>
            <a:endParaRPr lang="en-U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Electron microscopy skin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glutaraldehyde</a:t>
            </a:r>
            <a:endParaRPr lang="en-US" dirty="0"/>
          </a:p>
          <a:p>
            <a:pPr>
              <a:buNone/>
            </a:pPr>
            <a:r>
              <a:rPr lang="en-US" dirty="0"/>
              <a:t>PERSIAPAN ALAT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971800"/>
            <a:ext cx="896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Biopsi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Lokal</a:t>
            </a:r>
            <a:r>
              <a:rPr lang="en-US" b="1" dirty="0"/>
              <a:t> </a:t>
            </a:r>
            <a:r>
              <a:rPr lang="en-US" b="1" dirty="0" err="1"/>
              <a:t>anastesi</a:t>
            </a:r>
            <a:r>
              <a:rPr lang="en-US" b="1" dirty="0"/>
              <a:t>: </a:t>
            </a:r>
            <a:r>
              <a:rPr lang="en-US" dirty="0"/>
              <a:t>1-2% </a:t>
            </a:r>
            <a:r>
              <a:rPr lang="en-US" dirty="0" err="1"/>
              <a:t>lidocaine</a:t>
            </a:r>
            <a:r>
              <a:rPr lang="en-US" dirty="0"/>
              <a:t> (</a:t>
            </a:r>
            <a:r>
              <a:rPr lang="en-US" dirty="0" err="1"/>
              <a:t>lignocaine</a:t>
            </a:r>
            <a:r>
              <a:rPr lang="en-US" dirty="0"/>
              <a:t>);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adrenaline (epinephrine)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……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kaki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Incisional</a:t>
            </a:r>
            <a:r>
              <a:rPr lang="en-US" b="1" dirty="0"/>
              <a:t> (diagnostic) biopsy.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81400"/>
            <a:ext cx="4495800" cy="316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601980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err="1"/>
              <a:t>Insisi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dirty="0" err="1"/>
              <a:t>Eksisi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558" y="3581400"/>
            <a:ext cx="364844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3. </a:t>
            </a:r>
            <a:r>
              <a:rPr lang="en-US" b="1" dirty="0" err="1"/>
              <a:t>Menjahit</a:t>
            </a:r>
            <a:r>
              <a:rPr lang="en-US" b="1" dirty="0"/>
              <a:t> </a:t>
            </a:r>
            <a:r>
              <a:rPr lang="en-US" b="1" dirty="0" err="1"/>
              <a:t>bekas</a:t>
            </a:r>
            <a:r>
              <a:rPr lang="en-US" b="1" dirty="0"/>
              <a:t> </a:t>
            </a:r>
            <a:r>
              <a:rPr lang="en-US" b="1" dirty="0" err="1"/>
              <a:t>insisi</a:t>
            </a:r>
            <a:r>
              <a:rPr lang="en-US" b="1" dirty="0"/>
              <a:t>  </a:t>
            </a:r>
          </a:p>
          <a:p>
            <a:r>
              <a:rPr lang="en-US" dirty="0" err="1"/>
              <a:t>Efek</a:t>
            </a:r>
            <a:r>
              <a:rPr lang="en-US" dirty="0"/>
              <a:t> cosmetic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synthetic monofilament suture (e.g. </a:t>
            </a:r>
            <a:r>
              <a:rPr lang="en-US" dirty="0" err="1"/>
              <a:t>prolene</a:t>
            </a:r>
            <a:r>
              <a:rPr lang="en-US" dirty="0"/>
              <a:t>).</a:t>
            </a:r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skar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05200"/>
            <a:ext cx="5905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</TotalTime>
  <Words>648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Franklin Gothic Book</vt:lpstr>
      <vt:lpstr>Perpetua</vt:lpstr>
      <vt:lpstr>Wingdings 2</vt:lpstr>
      <vt:lpstr>Equity</vt:lpstr>
      <vt:lpstr>PEMERIKSAAN DIAGNOSTIK  SISTEM INTEGUMEN</vt:lpstr>
      <vt:lpstr>Pendahuluan</vt:lpstr>
      <vt:lpstr>PowerPoint Presentation</vt:lpstr>
      <vt:lpstr>PowerPoint Presentation</vt:lpstr>
      <vt:lpstr>PowerPoint Presentation</vt:lpstr>
      <vt:lpstr>Biopsi</vt:lpstr>
      <vt:lpstr>PowerPoint Presentation</vt:lpstr>
      <vt:lpstr>Prosedur Biopsi</vt:lpstr>
      <vt:lpstr>PowerPoint Presentation</vt:lpstr>
      <vt:lpstr>Punch</vt:lpstr>
      <vt:lpstr>PowerPoint Presentation</vt:lpstr>
      <vt:lpstr>Patch Test</vt:lpstr>
      <vt:lpstr>PowerPoint Presentation</vt:lpstr>
      <vt:lpstr>PowerPoint Presentation</vt:lpstr>
      <vt:lpstr>Wood’s Light Examination</vt:lpstr>
      <vt:lpstr>Immunofluresine</vt:lpstr>
      <vt:lpstr>Kerokan dan Biakan Jamur</vt:lpstr>
      <vt:lpstr>PowerPoint Presentation</vt:lpstr>
      <vt:lpstr>Usapan Sitologis (Tzank’s Smear)</vt:lpstr>
      <vt:lpstr>Kultur Luka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PEMERIKSAAN DIAGNOSTIK  SISTEM INTEGUMEN</dc:title>
  <dc:creator>User</dc:creator>
  <cp:lastModifiedBy>shenda maulina w</cp:lastModifiedBy>
  <cp:revision>10</cp:revision>
  <dcterms:created xsi:type="dcterms:W3CDTF">2013-03-03T08:45:48Z</dcterms:created>
  <dcterms:modified xsi:type="dcterms:W3CDTF">2021-10-14T02:57:07Z</dcterms:modified>
</cp:coreProperties>
</file>