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356" r:id="rId3"/>
    <p:sldId id="257" r:id="rId4"/>
    <p:sldId id="298" r:id="rId5"/>
    <p:sldId id="361" r:id="rId6"/>
    <p:sldId id="362" r:id="rId7"/>
    <p:sldId id="363" r:id="rId8"/>
    <p:sldId id="259" r:id="rId9"/>
    <p:sldId id="365" r:id="rId10"/>
    <p:sldId id="364" r:id="rId11"/>
    <p:sldId id="366" r:id="rId12"/>
    <p:sldId id="367" r:id="rId13"/>
    <p:sldId id="368" r:id="rId14"/>
    <p:sldId id="301" r:id="rId15"/>
    <p:sldId id="369" r:id="rId16"/>
    <p:sldId id="370" r:id="rId17"/>
    <p:sldId id="371" r:id="rId18"/>
    <p:sldId id="373" r:id="rId19"/>
    <p:sldId id="374" r:id="rId20"/>
    <p:sldId id="372" r:id="rId21"/>
    <p:sldId id="376" r:id="rId22"/>
    <p:sldId id="375" r:id="rId23"/>
    <p:sldId id="379" r:id="rId24"/>
    <p:sldId id="378" r:id="rId25"/>
    <p:sldId id="270" r:id="rId26"/>
    <p:sldId id="269" r:id="rId27"/>
    <p:sldId id="280" r:id="rId28"/>
    <p:sldId id="281" r:id="rId29"/>
    <p:sldId id="380" r:id="rId30"/>
    <p:sldId id="377" r:id="rId31"/>
    <p:sldId id="266" r:id="rId32"/>
    <p:sldId id="267" r:id="rId33"/>
    <p:sldId id="27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283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360" r:id="rId54"/>
    <p:sldId id="355" r:id="rId55"/>
    <p:sldId id="303" r:id="rId56"/>
    <p:sldId id="306" r:id="rId57"/>
    <p:sldId id="308" r:id="rId58"/>
    <p:sldId id="381" r:id="rId59"/>
    <p:sldId id="260" r:id="rId60"/>
    <p:sldId id="382" r:id="rId61"/>
    <p:sldId id="383" r:id="rId62"/>
    <p:sldId id="384" r:id="rId63"/>
    <p:sldId id="310" r:id="rId64"/>
    <p:sldId id="385" r:id="rId65"/>
    <p:sldId id="386" r:id="rId66"/>
    <p:sldId id="387" r:id="rId67"/>
    <p:sldId id="388" r:id="rId68"/>
    <p:sldId id="389" r:id="rId69"/>
    <p:sldId id="390" r:id="rId70"/>
    <p:sldId id="321" r:id="rId71"/>
    <p:sldId id="394" r:id="rId72"/>
    <p:sldId id="391" r:id="rId73"/>
    <p:sldId id="392" r:id="rId74"/>
    <p:sldId id="393" r:id="rId75"/>
    <p:sldId id="395" r:id="rId76"/>
    <p:sldId id="397" r:id="rId77"/>
    <p:sldId id="399" r:id="rId78"/>
    <p:sldId id="332" r:id="rId79"/>
    <p:sldId id="333" r:id="rId80"/>
    <p:sldId id="334" r:id="rId81"/>
    <p:sldId id="335" r:id="rId82"/>
    <p:sldId id="354" r:id="rId83"/>
    <p:sldId id="352" r:id="rId84"/>
    <p:sldId id="357" r:id="rId8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3284890-85D2-4D7B-8EF5-15A9C1DB8F42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9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95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2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F822A4-8DA6-4447-9B1F-C5DB58435268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11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9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2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5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1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520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772C379-9A7C-4C87-A116-CBE9F58B04C5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20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923D-41B9-4934-B2E3-A52DC273E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Colonna MT" panose="04020805060202030203" pitchFamily="82" charset="0"/>
              </a:rPr>
              <a:t>Gangguan</a:t>
            </a:r>
            <a:r>
              <a:rPr lang="en-US" dirty="0">
                <a:latin typeface="Colonna MT" panose="04020805060202030203" pitchFamily="82" charset="0"/>
              </a:rPr>
              <a:t> </a:t>
            </a:r>
            <a:r>
              <a:rPr lang="en-US" dirty="0" err="1">
                <a:latin typeface="Colonna MT" panose="04020805060202030203" pitchFamily="82" charset="0"/>
              </a:rPr>
              <a:t>Sistem</a:t>
            </a:r>
            <a:r>
              <a:rPr lang="en-US" dirty="0">
                <a:latin typeface="Colonna MT" panose="04020805060202030203" pitchFamily="82" charset="0"/>
              </a:rPr>
              <a:t> </a:t>
            </a:r>
            <a:r>
              <a:rPr lang="en-US" dirty="0" err="1">
                <a:latin typeface="Colonna MT" panose="04020805060202030203" pitchFamily="82" charset="0"/>
              </a:rPr>
              <a:t>Pengindraan</a:t>
            </a:r>
            <a:endParaRPr lang="en-US" dirty="0">
              <a:latin typeface="Colonna MT" panose="04020805060202030203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8DFE0-7E0A-46B9-80EF-EA9114550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oudy Old Style" panose="02020502050305020303" pitchFamily="18" charset="0"/>
              </a:rPr>
              <a:t>Shenda Maulina </a:t>
            </a:r>
            <a:r>
              <a:rPr lang="en-US" dirty="0" err="1">
                <a:latin typeface="Goudy Old Style" panose="02020502050305020303" pitchFamily="18" charset="0"/>
              </a:rPr>
              <a:t>Wulandari</a:t>
            </a:r>
            <a:r>
              <a:rPr lang="en-US" dirty="0">
                <a:latin typeface="Goudy Old Style" panose="02020502050305020303" pitchFamily="18" charset="0"/>
              </a:rPr>
              <a:t>, </a:t>
            </a:r>
            <a:r>
              <a:rPr lang="en-US" dirty="0" err="1">
                <a:latin typeface="Goudy Old Style" panose="02020502050305020303" pitchFamily="18" charset="0"/>
              </a:rPr>
              <a:t>S.Kep</a:t>
            </a:r>
            <a:r>
              <a:rPr lang="en-US" dirty="0">
                <a:latin typeface="Goudy Old Style" panose="02020502050305020303" pitchFamily="18" charset="0"/>
              </a:rPr>
              <a:t>., </a:t>
            </a:r>
            <a:r>
              <a:rPr lang="en-US" dirty="0" err="1">
                <a:latin typeface="Goudy Old Style" panose="02020502050305020303" pitchFamily="18" charset="0"/>
              </a:rPr>
              <a:t>Ners</a:t>
            </a:r>
            <a:r>
              <a:rPr lang="en-US" dirty="0">
                <a:latin typeface="Goudy Old Style" panose="02020502050305020303" pitchFamily="18" charset="0"/>
              </a:rPr>
              <a:t>., </a:t>
            </a:r>
            <a:r>
              <a:rPr lang="en-US" dirty="0" err="1">
                <a:latin typeface="Goudy Old Style" panose="02020502050305020303" pitchFamily="18" charset="0"/>
              </a:rPr>
              <a:t>M.Kep</a:t>
            </a:r>
            <a:r>
              <a:rPr lang="en-US" dirty="0">
                <a:latin typeface="Goudy Old Style" panose="020205020503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317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A75E8-9651-402B-8BDF-3EB0262F0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23951" r="18473" b="14074"/>
          <a:stretch/>
        </p:blipFill>
        <p:spPr>
          <a:xfrm>
            <a:off x="1874575" y="321733"/>
            <a:ext cx="8442849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6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C6A64-7076-4F1A-84B4-7C234B455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23457" r="18473" b="19259"/>
          <a:stretch/>
        </p:blipFill>
        <p:spPr>
          <a:xfrm>
            <a:off x="1516410" y="313267"/>
            <a:ext cx="9159180" cy="62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7B4C3-6066-42DA-921E-AB8E68F4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963" r="18333" b="13827"/>
          <a:stretch/>
        </p:blipFill>
        <p:spPr>
          <a:xfrm>
            <a:off x="2015066" y="319717"/>
            <a:ext cx="8161867" cy="62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6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08CECC-55AC-4BBF-A919-280EC443C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23704" r="23194" b="14321"/>
          <a:stretch/>
        </p:blipFill>
        <p:spPr>
          <a:xfrm>
            <a:off x="2650067" y="306511"/>
            <a:ext cx="6891866" cy="62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2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48B6-0CE4-4795-AFDD-12AE9722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02" y="383059"/>
            <a:ext cx="10018713" cy="381000"/>
          </a:xfrm>
        </p:spPr>
        <p:txBody>
          <a:bodyPr>
            <a:noAutofit/>
          </a:bodyPr>
          <a:lstStyle/>
          <a:p>
            <a:r>
              <a:rPr lang="en-US" sz="2800" dirty="0" err="1"/>
              <a:t>Lanjutan</a:t>
            </a:r>
            <a:r>
              <a:rPr lang="en-US" sz="28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646E-1057-444C-9DD6-FCC011655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1285103"/>
            <a:ext cx="10754879" cy="5189838"/>
          </a:xfrm>
        </p:spPr>
        <p:txBody>
          <a:bodyPr>
            <a:normAutofit/>
          </a:bodyPr>
          <a:lstStyle/>
          <a:p>
            <a:r>
              <a:rPr lang="en-US" sz="3200" dirty="0"/>
              <a:t>Retina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>
                <a:sym typeface="Wingdings" panose="05000000000000000000" pitchFamily="2" charset="2"/>
              </a:rPr>
              <a:t>lapisan</a:t>
            </a:r>
            <a:r>
              <a:rPr lang="en-US" sz="3200" dirty="0">
                <a:sym typeface="Wingdings" panose="05000000000000000000" pitchFamily="2" charset="2"/>
              </a:rPr>
              <a:t> paling </a:t>
            </a:r>
            <a:r>
              <a:rPr lang="en-US" sz="3200" dirty="0" err="1">
                <a:sym typeface="Wingdings" panose="05000000000000000000" pitchFamily="2" charset="2"/>
              </a:rPr>
              <a:t>dalam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rongga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mata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yg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peka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cahaya</a:t>
            </a:r>
            <a:r>
              <a:rPr lang="en-US" sz="3200" dirty="0">
                <a:sym typeface="Wingdings" panose="05000000000000000000" pitchFamily="2" charset="2"/>
              </a:rPr>
              <a:t>. </a:t>
            </a:r>
          </a:p>
          <a:p>
            <a:pPr lvl="1"/>
            <a:r>
              <a:rPr lang="en-US" sz="2800" dirty="0" err="1">
                <a:sym typeface="Wingdings" panose="05000000000000000000" pitchFamily="2" charset="2"/>
              </a:rPr>
              <a:t>Bintik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kuning</a:t>
            </a:r>
            <a:r>
              <a:rPr lang="en-US" sz="2800" dirty="0">
                <a:sym typeface="Wingdings" panose="05000000000000000000" pitchFamily="2" charset="2"/>
              </a:rPr>
              <a:t> : paling </a:t>
            </a:r>
            <a:r>
              <a:rPr lang="en-US" sz="2800" dirty="0" err="1">
                <a:sym typeface="Wingdings" panose="05000000000000000000" pitchFamily="2" charset="2"/>
              </a:rPr>
              <a:t>peka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terhdp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cahaya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karena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tempat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perkumpulan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selsel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saraf</a:t>
            </a:r>
            <a:r>
              <a:rPr lang="en-US" sz="2800" dirty="0">
                <a:sym typeface="Wingdings" panose="05000000000000000000" pitchFamily="2" charset="2"/>
              </a:rPr>
              <a:t> yang </a:t>
            </a:r>
            <a:r>
              <a:rPr lang="en-US" sz="2800" dirty="0" err="1">
                <a:sym typeface="Wingdings" panose="05000000000000000000" pitchFamily="2" charset="2"/>
              </a:rPr>
              <a:t>berbentuk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kerucut</a:t>
            </a:r>
            <a:r>
              <a:rPr lang="en-US" sz="2800" dirty="0">
                <a:sym typeface="Wingdings" panose="05000000000000000000" pitchFamily="2" charset="2"/>
              </a:rPr>
              <a:t> dan </a:t>
            </a:r>
            <a:r>
              <a:rPr lang="en-US" sz="2800" dirty="0" err="1">
                <a:sym typeface="Wingdings" panose="05000000000000000000" pitchFamily="2" charset="2"/>
              </a:rPr>
              <a:t>batang</a:t>
            </a:r>
            <a:r>
              <a:rPr lang="en-US" sz="2800" dirty="0">
                <a:sym typeface="Wingdings" panose="05000000000000000000" pitchFamily="2" charset="2"/>
              </a:rPr>
              <a:t>. </a:t>
            </a:r>
            <a:r>
              <a:rPr lang="en-US" sz="2800" dirty="0" err="1">
                <a:sym typeface="Wingdings" panose="05000000000000000000" pitchFamily="2" charset="2"/>
              </a:rPr>
              <a:t>melihat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bila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cahaya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jatuh</a:t>
            </a:r>
            <a:r>
              <a:rPr lang="en-US" sz="2800" dirty="0">
                <a:sym typeface="Wingdings" panose="05000000000000000000" pitchFamily="2" charset="2"/>
              </a:rPr>
              <a:t> pd </a:t>
            </a:r>
            <a:r>
              <a:rPr lang="en-US" sz="2800" dirty="0" err="1">
                <a:sym typeface="Wingdings" panose="05000000000000000000" pitchFamily="2" charset="2"/>
              </a:rPr>
              <a:t>titik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ini</a:t>
            </a:r>
            <a:r>
              <a:rPr lang="en-US" sz="28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sz="2800" dirty="0" err="1">
                <a:sym typeface="Wingdings" panose="05000000000000000000" pitchFamily="2" charset="2"/>
              </a:rPr>
              <a:t>Bintik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buta</a:t>
            </a:r>
            <a:r>
              <a:rPr lang="en-US" sz="2800" dirty="0">
                <a:sym typeface="Wingdings" panose="05000000000000000000" pitchFamily="2" charset="2"/>
              </a:rPr>
              <a:t>: </a:t>
            </a:r>
            <a:r>
              <a:rPr lang="en-US" sz="2800" dirty="0" err="1">
                <a:sym typeface="Wingdings" panose="05000000000000000000" pitchFamily="2" charset="2"/>
              </a:rPr>
              <a:t>sel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tidak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peka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cahaya</a:t>
            </a:r>
            <a:endParaRPr lang="en-US" sz="2800" dirty="0">
              <a:sym typeface="Wingdings" panose="05000000000000000000" pitchFamily="2" charset="2"/>
            </a:endParaRPr>
          </a:p>
          <a:p>
            <a:pPr lvl="2"/>
            <a:r>
              <a:rPr lang="en-US" sz="2000" dirty="0" err="1">
                <a:sym typeface="Wingdings" panose="05000000000000000000" pitchFamily="2" charset="2"/>
              </a:rPr>
              <a:t>Jarak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bintik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buta</a:t>
            </a:r>
            <a:r>
              <a:rPr lang="en-US" sz="2000" dirty="0">
                <a:sym typeface="Wingdings" panose="05000000000000000000" pitchFamily="2" charset="2"/>
              </a:rPr>
              <a:t> : </a:t>
            </a:r>
            <a:r>
              <a:rPr lang="en-US" sz="2000" dirty="0" err="1">
                <a:sym typeface="Wingdings" panose="05000000000000000000" pitchFamily="2" charset="2"/>
              </a:rPr>
              <a:t>dimana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kita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tidak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dapat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melihat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objek</a:t>
            </a:r>
            <a:r>
              <a:rPr lang="en-US" sz="2000" dirty="0">
                <a:sym typeface="Wingdings" panose="05000000000000000000" pitchFamily="2" charset="2"/>
              </a:rPr>
              <a:t> pada </a:t>
            </a:r>
            <a:r>
              <a:rPr lang="en-US" sz="2000" dirty="0" err="1">
                <a:sym typeface="Wingdings" panose="05000000000000000000" pitchFamily="2" charset="2"/>
              </a:rPr>
              <a:t>jarak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tertentu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  <a:p>
            <a:pPr lvl="2"/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batang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dirty="0" err="1">
                <a:sym typeface="Wingdings" panose="05000000000000000000" pitchFamily="2" charset="2"/>
              </a:rPr>
              <a:t>mampu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menerima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berwarna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kerucut</a:t>
            </a:r>
            <a:r>
              <a:rPr lang="en-US" sz="2000" dirty="0">
                <a:sym typeface="Wingdings" panose="05000000000000000000" pitchFamily="2" charset="2"/>
              </a:rPr>
              <a:t> (</a:t>
            </a:r>
            <a:r>
              <a:rPr lang="en-US" sz="2000" dirty="0" err="1">
                <a:sym typeface="Wingdings" panose="05000000000000000000" pitchFamily="2" charset="2"/>
              </a:rPr>
              <a:t>menerima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sel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tidak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bewarna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413FB-61DE-41E1-B330-1CDE814C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6" t="2222" r="14028" b="11358"/>
          <a:stretch/>
        </p:blipFill>
        <p:spPr>
          <a:xfrm>
            <a:off x="1595966" y="322468"/>
            <a:ext cx="9000067" cy="62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2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8656A-9FA5-462A-9ED7-460E69E2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4938" r="19167" b="16049"/>
          <a:stretch/>
        </p:blipFill>
        <p:spPr>
          <a:xfrm>
            <a:off x="1829012" y="338666"/>
            <a:ext cx="8533975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42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51AA3-9F4C-4C82-A79D-D36EBED12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1" t="26913" r="21528" b="22222"/>
          <a:stretch/>
        </p:blipFill>
        <p:spPr>
          <a:xfrm>
            <a:off x="1533043" y="347133"/>
            <a:ext cx="9125914" cy="61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4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A7C87-3965-483C-853E-DD7207A6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23210" r="18612" b="28889"/>
          <a:stretch/>
        </p:blipFill>
        <p:spPr>
          <a:xfrm>
            <a:off x="871108" y="338666"/>
            <a:ext cx="10449783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9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9CF24-C1D4-4BF7-B270-280D8081B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6" t="23458" r="17639" b="14814"/>
          <a:stretch/>
        </p:blipFill>
        <p:spPr>
          <a:xfrm>
            <a:off x="1777999" y="309057"/>
            <a:ext cx="8636002" cy="62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06D9-A90E-4FE3-A9DF-DE5791CC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penglihatan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3945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58A9B-7C83-4424-9636-33488605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3704" r="18750" b="16543"/>
          <a:stretch/>
        </p:blipFill>
        <p:spPr>
          <a:xfrm>
            <a:off x="1778000" y="309729"/>
            <a:ext cx="8636000" cy="6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5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2B05B-1977-442B-8434-DFF35FF9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716" r="18472" b="16049"/>
          <a:stretch/>
        </p:blipFill>
        <p:spPr>
          <a:xfrm>
            <a:off x="1784315" y="237066"/>
            <a:ext cx="8623369" cy="6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5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3C8B1-06F0-4420-AB3B-0C89F21B1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23704" r="19584" b="14321"/>
          <a:stretch/>
        </p:blipFill>
        <p:spPr>
          <a:xfrm>
            <a:off x="2260600" y="323563"/>
            <a:ext cx="7670800" cy="62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62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F0342-BAC5-4EB9-937C-F0D575A4C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8" t="23704" r="17778" b="14568"/>
          <a:stretch/>
        </p:blipFill>
        <p:spPr>
          <a:xfrm>
            <a:off x="1769533" y="141412"/>
            <a:ext cx="8652933" cy="65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422B6-F9D8-4AC9-9EC4-0F6077894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4444" r="18889" b="12099"/>
          <a:stretch/>
        </p:blipFill>
        <p:spPr>
          <a:xfrm>
            <a:off x="2184399" y="296180"/>
            <a:ext cx="8094134" cy="62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2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750-8230-4B72-B5AC-54B06046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87B35-D1F7-4B50-914F-60C98B29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asil gambar untuk mekanisme akomodasi lensa mata&quot;">
            <a:extLst>
              <a:ext uri="{FF2B5EF4-FFF2-40B4-BE49-F238E27FC236}">
                <a16:creationId xmlns:a16="http://schemas.microsoft.com/office/drawing/2014/main" id="{AD8F0F06-0770-4962-946B-9FAF97C7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84" y="840259"/>
            <a:ext cx="10824519" cy="50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44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9B3D-696C-44A6-B932-84DA593F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298D4-027B-40A5-9579-0F44F0677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asil gambar untuk mekanisme mata&quot;">
            <a:extLst>
              <a:ext uri="{FF2B5EF4-FFF2-40B4-BE49-F238E27FC236}">
                <a16:creationId xmlns:a16="http://schemas.microsoft.com/office/drawing/2014/main" id="{8319931D-1CD6-41E1-B9E8-D25C92FB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0" y="494270"/>
            <a:ext cx="9822121" cy="567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704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09115"/>
          </a:xfrm>
        </p:spPr>
        <p:txBody>
          <a:bodyPr>
            <a:normAutofit/>
          </a:bodyPr>
          <a:lstStyle/>
          <a:p>
            <a:pPr algn="l"/>
            <a:r>
              <a:rPr lang="en-US" sz="4400" u="sng" dirty="0"/>
              <a:t>2.  </a:t>
            </a:r>
            <a:r>
              <a:rPr lang="en-US" sz="4400" u="sng" dirty="0" err="1"/>
              <a:t>Akomodasi</a:t>
            </a:r>
            <a:r>
              <a:rPr lang="en-US" sz="4400" u="sng" dirty="0"/>
              <a:t> </a:t>
            </a:r>
            <a:r>
              <a:rPr lang="en-US" sz="4400" u="sng" dirty="0" err="1"/>
              <a:t>dan</a:t>
            </a:r>
            <a:r>
              <a:rPr lang="en-US" sz="4400" u="sng" dirty="0"/>
              <a:t> </a:t>
            </a:r>
            <a:r>
              <a:rPr lang="en-US" sz="4400" u="sng" dirty="0" err="1"/>
              <a:t>Konvergensi</a:t>
            </a:r>
            <a:endParaRPr lang="en-GB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81018"/>
            <a:ext cx="10058400" cy="435402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u="sng" dirty="0" err="1"/>
              <a:t>Akomodasi</a:t>
            </a:r>
            <a:endParaRPr lang="en-GB" b="1" u="sng" dirty="0"/>
          </a:p>
          <a:p>
            <a:r>
              <a:rPr lang="en-US" dirty="0" err="1"/>
              <a:t>Bayangan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jarak</a:t>
            </a:r>
            <a:r>
              <a:rPr lang="en-US" dirty="0"/>
              <a:t> &lt; 6 meter (20 feet) </a:t>
            </a:r>
            <a:r>
              <a:rPr lang="en-US" dirty="0" err="1"/>
              <a:t>secara</a:t>
            </a:r>
            <a:r>
              <a:rPr lang="en-US" dirty="0"/>
              <a:t> normal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difokuskan</a:t>
            </a:r>
            <a:r>
              <a:rPr lang="en-US" dirty="0"/>
              <a:t> </a:t>
            </a:r>
            <a:r>
              <a:rPr lang="en-US" dirty="0" err="1"/>
              <a:t>dibelakang</a:t>
            </a:r>
            <a:r>
              <a:rPr lang="en-US" dirty="0"/>
              <a:t> retina,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diretina</a:t>
            </a:r>
            <a:r>
              <a:rPr lang="en-US" dirty="0"/>
              <a:t>.</a:t>
            </a:r>
            <a:endParaRPr lang="en-GB" dirty="0"/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menjadikan</a:t>
            </a:r>
            <a:r>
              <a:rPr lang="en-US" dirty="0"/>
              <a:t> </a:t>
            </a:r>
            <a:r>
              <a:rPr lang="en-US" dirty="0" err="1"/>
              <a:t>bayangan</a:t>
            </a:r>
            <a:r>
              <a:rPr lang="en-US" dirty="0"/>
              <a:t> </a:t>
            </a:r>
            <a:r>
              <a:rPr lang="en-US" dirty="0" err="1"/>
              <a:t>difokuskan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diretina</a:t>
            </a:r>
            <a:r>
              <a:rPr lang="en-US" dirty="0"/>
              <a:t>,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cembung</a:t>
            </a:r>
            <a:r>
              <a:rPr lang="en-US" dirty="0"/>
              <a:t>.</a:t>
            </a:r>
            <a:endParaRPr lang="en-GB" dirty="0"/>
          </a:p>
          <a:p>
            <a:r>
              <a:rPr lang="en-US" dirty="0" err="1"/>
              <a:t>Reflek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dinamakan</a:t>
            </a:r>
            <a:r>
              <a:rPr lang="en-US" dirty="0"/>
              <a:t> : </a:t>
            </a:r>
            <a:r>
              <a:rPr lang="en-US" dirty="0" err="1"/>
              <a:t>Akomodasi</a:t>
            </a:r>
            <a:r>
              <a:rPr lang="en-US" dirty="0"/>
              <a:t>.</a:t>
            </a:r>
            <a:endParaRPr lang="id-ID" dirty="0"/>
          </a:p>
          <a:p>
            <a:pPr lvl="0">
              <a:buNone/>
            </a:pPr>
            <a:endParaRPr lang="id-ID" dirty="0"/>
          </a:p>
          <a:p>
            <a:pPr lvl="0">
              <a:buNone/>
            </a:pPr>
            <a:r>
              <a:rPr lang="en-US" b="1" u="sng" dirty="0" err="1"/>
              <a:t>Konvergensi</a:t>
            </a:r>
            <a:endParaRPr lang="en-GB" b="1" u="sng" dirty="0"/>
          </a:p>
          <a:p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penglihatan</a:t>
            </a:r>
            <a:r>
              <a:rPr lang="en-US" dirty="0"/>
              <a:t> </a:t>
            </a:r>
            <a:r>
              <a:rPr lang="en-US" dirty="0" err="1"/>
              <a:t>binokuler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 </a:t>
            </a:r>
            <a:r>
              <a:rPr lang="en-US" dirty="0" err="1"/>
              <a:t>walau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2 </a:t>
            </a:r>
            <a:r>
              <a:rPr lang="en-US" dirty="0" err="1"/>
              <a:t>mata</a:t>
            </a:r>
            <a:r>
              <a:rPr lang="en-US" dirty="0"/>
              <a:t>,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merasakan</a:t>
            </a:r>
            <a:r>
              <a:rPr lang="en-US" dirty="0"/>
              <a:t>/</a:t>
            </a:r>
            <a:r>
              <a:rPr lang="en-US" dirty="0" err="1"/>
              <a:t>melihat</a:t>
            </a:r>
            <a:r>
              <a:rPr lang="en-US" dirty="0"/>
              <a:t> pada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bayangan</a:t>
            </a:r>
            <a:r>
              <a:rPr lang="en-US" dirty="0"/>
              <a:t>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348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87055"/>
            <a:ext cx="10058400" cy="4110181"/>
          </a:xfrm>
        </p:spPr>
        <p:txBody>
          <a:bodyPr>
            <a:normAutofit/>
          </a:bodyPr>
          <a:lstStyle/>
          <a:p>
            <a:r>
              <a:rPr lang="en-US" sz="3200" dirty="0"/>
              <a:t>Pada </a:t>
            </a:r>
            <a:r>
              <a:rPr lang="en-US" sz="3200" dirty="0" err="1"/>
              <a:t>penglihatan</a:t>
            </a:r>
            <a:r>
              <a:rPr lang="en-US" sz="3200" dirty="0"/>
              <a:t> </a:t>
            </a:r>
            <a:r>
              <a:rPr lang="en-US" sz="3200" dirty="0" err="1"/>
              <a:t>binokuler</a:t>
            </a:r>
            <a:r>
              <a:rPr lang="en-US" sz="3200" dirty="0"/>
              <a:t>, </a:t>
            </a:r>
            <a:r>
              <a:rPr lang="en-US" sz="3200" dirty="0" err="1"/>
              <a:t>kedua</a:t>
            </a:r>
            <a:r>
              <a:rPr lang="en-US" sz="3200" dirty="0"/>
              <a:t> bola </a:t>
            </a:r>
            <a:r>
              <a:rPr lang="en-US" sz="3200" dirty="0" err="1"/>
              <a:t>mata</a:t>
            </a:r>
            <a:r>
              <a:rPr lang="en-US" sz="3200" dirty="0"/>
              <a:t> </a:t>
            </a:r>
            <a:r>
              <a:rPr lang="en-US" sz="3200" dirty="0" err="1"/>
              <a:t>bergerak</a:t>
            </a:r>
            <a:r>
              <a:rPr lang="en-US" sz="3200" dirty="0"/>
              <a:t> </a:t>
            </a:r>
            <a:r>
              <a:rPr lang="en-US" sz="3200" dirty="0" err="1"/>
              <a:t>sedikit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memfokuskan</a:t>
            </a:r>
            <a:r>
              <a:rPr lang="en-US" sz="3200" dirty="0"/>
              <a:t> </a:t>
            </a:r>
            <a:r>
              <a:rPr lang="en-US" sz="3200" dirty="0" err="1"/>
              <a:t>benda</a:t>
            </a:r>
            <a:r>
              <a:rPr lang="en-US" sz="3200" dirty="0"/>
              <a:t> yang </a:t>
            </a:r>
            <a:r>
              <a:rPr lang="en-US" sz="3200" dirty="0" err="1"/>
              <a:t>dekat</a:t>
            </a:r>
            <a:r>
              <a:rPr lang="en-US" sz="3200" dirty="0"/>
              <a:t>,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dirty="0" err="1"/>
              <a:t>kedua</a:t>
            </a:r>
            <a:r>
              <a:rPr lang="en-US" sz="3200" dirty="0"/>
              <a:t> </a:t>
            </a:r>
            <a:r>
              <a:rPr lang="en-US" sz="3200" dirty="0" err="1"/>
              <a:t>bayangan</a:t>
            </a:r>
            <a:r>
              <a:rPr lang="en-US" sz="3200" dirty="0"/>
              <a:t> </a:t>
            </a:r>
            <a:r>
              <a:rPr lang="en-US" sz="3200" dirty="0" err="1"/>
              <a:t>jatuh</a:t>
            </a:r>
            <a:r>
              <a:rPr lang="en-US" sz="3200" dirty="0"/>
              <a:t> pada </a:t>
            </a:r>
            <a:r>
              <a:rPr lang="en-US" sz="3200" dirty="0" err="1"/>
              <a:t>titik</a:t>
            </a:r>
            <a:r>
              <a:rPr lang="en-US" sz="3200" dirty="0"/>
              <a:t> yang </a:t>
            </a:r>
            <a:r>
              <a:rPr lang="en-US" sz="3200" dirty="0" err="1"/>
              <a:t>sama</a:t>
            </a:r>
            <a:r>
              <a:rPr lang="en-US" sz="3200" dirty="0"/>
              <a:t> di </a:t>
            </a:r>
            <a:r>
              <a:rPr lang="en-US" sz="3200" dirty="0" err="1"/>
              <a:t>kedua</a:t>
            </a:r>
            <a:r>
              <a:rPr lang="en-US" sz="3200" dirty="0"/>
              <a:t> retina pada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yg</a:t>
            </a:r>
            <a:r>
              <a:rPr lang="en-US" sz="3200" dirty="0"/>
              <a:t> </a:t>
            </a:r>
            <a:r>
              <a:rPr lang="en-US" sz="3200" dirty="0" err="1"/>
              <a:t>bersamaan</a:t>
            </a:r>
            <a:r>
              <a:rPr lang="id-ID" sz="3200" dirty="0"/>
              <a:t>, </a:t>
            </a:r>
            <a:r>
              <a:rPr lang="en-US" sz="3200" dirty="0"/>
              <a:t>Hal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disebut</a:t>
            </a:r>
            <a:r>
              <a:rPr lang="en-US" sz="3200" dirty="0"/>
              <a:t> :</a:t>
            </a:r>
            <a:r>
              <a:rPr lang="id-ID" sz="3200" dirty="0"/>
              <a:t> </a:t>
            </a:r>
            <a:r>
              <a:rPr lang="en-US" sz="3200" dirty="0" err="1"/>
              <a:t>Convergensi</a:t>
            </a:r>
            <a:endParaRPr lang="en-GB" sz="3200" dirty="0"/>
          </a:p>
          <a:p>
            <a:r>
              <a:rPr lang="en-US" sz="3200" dirty="0"/>
              <a:t>Normal : </a:t>
            </a:r>
            <a:r>
              <a:rPr lang="en-US" sz="3200" dirty="0" err="1"/>
              <a:t>mata</a:t>
            </a:r>
            <a:r>
              <a:rPr lang="en-US" sz="3200" dirty="0"/>
              <a:t> </a:t>
            </a:r>
            <a:r>
              <a:rPr lang="en-US" sz="3200" dirty="0" err="1"/>
              <a:t>bisa</a:t>
            </a:r>
            <a:r>
              <a:rPr lang="en-US" sz="3200" dirty="0"/>
              <a:t> </a:t>
            </a:r>
            <a:r>
              <a:rPr lang="en-US" sz="3200" dirty="0" err="1"/>
              <a:t>melihat</a:t>
            </a:r>
            <a:r>
              <a:rPr lang="en-US" sz="3200" dirty="0"/>
              <a:t> </a:t>
            </a:r>
            <a:r>
              <a:rPr lang="en-US" sz="3200" dirty="0" err="1"/>
              <a:t>objek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jarak</a:t>
            </a:r>
            <a:r>
              <a:rPr lang="en-US" sz="3200" dirty="0"/>
              <a:t> &gt; 6 meter (20 feet) </a:t>
            </a:r>
            <a:r>
              <a:rPr lang="en-US" sz="3200" dirty="0" err="1"/>
              <a:t>karena</a:t>
            </a:r>
            <a:r>
              <a:rPr lang="en-US" sz="3200" dirty="0"/>
              <a:t> </a:t>
            </a:r>
            <a:r>
              <a:rPr lang="en-US" sz="3200" dirty="0" err="1"/>
              <a:t>tepat</a:t>
            </a:r>
            <a:r>
              <a:rPr lang="en-US" sz="3200" dirty="0"/>
              <a:t> </a:t>
            </a:r>
            <a:r>
              <a:rPr lang="en-US" sz="3200" dirty="0" err="1"/>
              <a:t>difokuskan</a:t>
            </a:r>
            <a:r>
              <a:rPr lang="en-US" sz="3200" dirty="0"/>
              <a:t> </a:t>
            </a:r>
            <a:r>
              <a:rPr lang="en-US" sz="3200" dirty="0" err="1"/>
              <a:t>diretina</a:t>
            </a:r>
            <a:r>
              <a:rPr lang="en-US" sz="3200" dirty="0"/>
              <a:t>.</a:t>
            </a:r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54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AB8B-69FD-4717-8585-F3955CA5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368739"/>
          </a:xfrm>
        </p:spPr>
        <p:txBody>
          <a:bodyPr/>
          <a:lstStyle/>
          <a:p>
            <a:pPr algn="ctr"/>
            <a:r>
              <a:rPr lang="en-US" dirty="0" err="1"/>
              <a:t>Gangguan</a:t>
            </a:r>
            <a:r>
              <a:rPr lang="en-US" dirty="0"/>
              <a:t> pada </a:t>
            </a:r>
            <a:r>
              <a:rPr lang="en-US" dirty="0" err="1"/>
              <a:t>Penglihatan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6657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DC9A-1A70-4DE4-B990-E303F4E3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02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Fisiologi</a:t>
            </a:r>
            <a:r>
              <a:rPr lang="en-US" dirty="0"/>
              <a:t> 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534F-3DDD-4BAD-A0E2-950000306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://doctorology.net/wp-content/uploads/2009/03/eye.jpg">
            <a:extLst>
              <a:ext uri="{FF2B5EF4-FFF2-40B4-BE49-F238E27FC236}">
                <a16:creationId xmlns:a16="http://schemas.microsoft.com/office/drawing/2014/main" id="{C28EBDDF-8A78-48EA-9B62-6563CFF69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087395"/>
            <a:ext cx="11145795" cy="55605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0E6D3-1F4B-481F-B088-DF66A2ABC79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  <a:defRPr/>
            </a:pP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Outbreak</a:t>
            </a:r>
            <a:r>
              <a:rPr lang="es-ES_tradnl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threshold</a:t>
            </a:r>
            <a:endParaRPr 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1BC11-BAE0-4FAE-9282-70145937320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  <a:defRPr/>
            </a:pP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Outbreak</a:t>
            </a:r>
            <a:r>
              <a:rPr lang="es-ES_tradnl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s-ES_tradnl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threshold</a:t>
            </a:r>
            <a:endParaRPr 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13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B8F21C-9004-4E2F-B890-06282489FEC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6DDCCA-3F12-48CA-ADD2-521DB48D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694267"/>
            <a:ext cx="2432304" cy="5093885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Myopia = </a:t>
            </a:r>
            <a:r>
              <a:rPr lang="en-US" dirty="0" err="1"/>
              <a:t>rabun</a:t>
            </a:r>
            <a:r>
              <a:rPr lang="en-US" dirty="0"/>
              <a:t> </a:t>
            </a:r>
            <a:r>
              <a:rPr lang="en-US" dirty="0" err="1"/>
              <a:t>jauh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cekung</a:t>
            </a:r>
            <a:r>
              <a:rPr lang="en-US" dirty="0"/>
              <a:t>/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negatif</a:t>
            </a:r>
            <a:r>
              <a:rPr lang="en-US" sz="1400" dirty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Hypermetropia =  </a:t>
            </a:r>
            <a:r>
              <a:rPr lang="en-US" dirty="0" err="1"/>
              <a:t>dekat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cembung</a:t>
            </a:r>
            <a:r>
              <a:rPr lang="en-US" sz="1400" dirty="0"/>
              <a:t>/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positif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Astgmatism</a:t>
            </a:r>
            <a:r>
              <a:rPr lang="en-US" dirty="0"/>
              <a:t> = </a:t>
            </a:r>
            <a:r>
              <a:rPr lang="en-US" dirty="0" err="1"/>
              <a:t>silinder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silindris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Presbyopia =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tua</a:t>
            </a:r>
            <a:r>
              <a:rPr lang="en-US" dirty="0"/>
              <a:t> (</a:t>
            </a:r>
            <a:r>
              <a:rPr lang="en-US" sz="1400" dirty="0" err="1"/>
              <a:t>Koreksi</a:t>
            </a:r>
            <a:r>
              <a:rPr lang="en-US" sz="1400" dirty="0"/>
              <a:t>: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rangkap</a:t>
            </a:r>
            <a:r>
              <a:rPr lang="en-US" sz="1400" dirty="0"/>
              <a:t>: </a:t>
            </a:r>
            <a:r>
              <a:rPr lang="en-US" sz="1400" dirty="0" err="1"/>
              <a:t>lensa</a:t>
            </a:r>
            <a:r>
              <a:rPr lang="en-US" sz="1400" dirty="0"/>
              <a:t> </a:t>
            </a:r>
            <a:r>
              <a:rPr lang="en-US" sz="1400" dirty="0" err="1"/>
              <a:t>cembung</a:t>
            </a:r>
            <a:r>
              <a:rPr lang="en-US" sz="1400" dirty="0"/>
              <a:t> </a:t>
            </a:r>
            <a:r>
              <a:rPr lang="en-US" sz="1400" dirty="0" err="1"/>
              <a:t>cekung</a:t>
            </a:r>
            <a:r>
              <a:rPr lang="en-ID" sz="1400" dirty="0"/>
              <a:t>)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5EAE0-BC41-4C25-85BD-BFE3F3C2D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24198" r="20000" b="14815"/>
          <a:stretch/>
        </p:blipFill>
        <p:spPr>
          <a:xfrm>
            <a:off x="296331" y="7869"/>
            <a:ext cx="8432800" cy="66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2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CAB8-E2DA-4BF4-A499-81EF526C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46061"/>
          </a:xfrm>
        </p:spPr>
        <p:txBody>
          <a:bodyPr/>
          <a:lstStyle/>
          <a:p>
            <a:r>
              <a:rPr lang="en-US" u="sng" dirty="0" err="1"/>
              <a:t>Astigmatisme</a:t>
            </a:r>
            <a:r>
              <a:rPr lang="en-US" u="sng" dirty="0"/>
              <a:t> (</a:t>
            </a:r>
            <a:r>
              <a:rPr lang="en-US" u="sng" dirty="0" err="1"/>
              <a:t>silindris</a:t>
            </a:r>
            <a:r>
              <a:rPr lang="en-US" u="sng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9B530-5E37-4B4E-96D5-9F2B0D2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853514"/>
            <a:ext cx="10018713" cy="4744993"/>
          </a:xfrm>
        </p:spPr>
        <p:txBody>
          <a:bodyPr>
            <a:normAutofit/>
          </a:bodyPr>
          <a:lstStyle/>
          <a:p>
            <a:r>
              <a:rPr lang="en-US" sz="2800" dirty="0" err="1"/>
              <a:t>Gangguan</a:t>
            </a:r>
            <a:r>
              <a:rPr lang="en-US" sz="2800" dirty="0"/>
              <a:t> </a:t>
            </a:r>
            <a:r>
              <a:rPr lang="en-US" sz="2800" dirty="0" err="1"/>
              <a:t>mata</a:t>
            </a:r>
            <a:r>
              <a:rPr lang="en-US" sz="2800" dirty="0"/>
              <a:t> yang </a:t>
            </a:r>
            <a:r>
              <a:rPr lang="en-US" sz="2800" dirty="0" err="1"/>
              <a:t>disebabkan</a:t>
            </a:r>
            <a:r>
              <a:rPr lang="en-US" sz="2800" dirty="0"/>
              <a:t> oleh </a:t>
            </a:r>
            <a:r>
              <a:rPr lang="en-US" sz="2800" dirty="0" err="1"/>
              <a:t>ukuran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mata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kornea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rata, </a:t>
            </a:r>
            <a:r>
              <a:rPr lang="en-US" sz="2800" dirty="0" err="1"/>
              <a:t>keadaan</a:t>
            </a:r>
            <a:r>
              <a:rPr lang="en-US" sz="2800" dirty="0"/>
              <a:t> </a:t>
            </a:r>
            <a:r>
              <a:rPr lang="en-US" sz="2800" dirty="0" err="1"/>
              <a:t>kelengkungan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 err="1"/>
              <a:t>kornea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mulus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Akibat</a:t>
            </a:r>
            <a:r>
              <a:rPr lang="en-US" sz="2800" dirty="0"/>
              <a:t> : </a:t>
            </a:r>
            <a:r>
              <a:rPr lang="en-US" sz="2800" dirty="0" err="1"/>
              <a:t>bila</a:t>
            </a:r>
            <a:r>
              <a:rPr lang="en-US" sz="2800" dirty="0"/>
              <a:t> </a:t>
            </a:r>
            <a:r>
              <a:rPr lang="en-US" sz="2800" dirty="0" err="1"/>
              <a:t>melihat</a:t>
            </a:r>
            <a:r>
              <a:rPr lang="en-US" sz="2800" dirty="0"/>
              <a:t>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kotak</a:t>
            </a:r>
            <a:r>
              <a:rPr lang="en-US" sz="2800" dirty="0"/>
              <a:t>, </a:t>
            </a:r>
            <a:r>
              <a:rPr lang="en-US" sz="2800" dirty="0" err="1"/>
              <a:t>garis-garis</a:t>
            </a:r>
            <a:r>
              <a:rPr lang="en-US" sz="2800" dirty="0"/>
              <a:t> vertical </a:t>
            </a:r>
            <a:r>
              <a:rPr lang="en-US" sz="2800" dirty="0" err="1"/>
              <a:t>terlihat</a:t>
            </a:r>
            <a:r>
              <a:rPr lang="en-US" sz="2800" dirty="0"/>
              <a:t> </a:t>
            </a:r>
            <a:r>
              <a:rPr lang="en-US" sz="2800" dirty="0" err="1"/>
              <a:t>kabur</a:t>
            </a:r>
            <a:r>
              <a:rPr lang="en-US" sz="2800" dirty="0"/>
              <a:t> dan </a:t>
            </a:r>
            <a:r>
              <a:rPr lang="en-US" sz="2800" dirty="0" err="1"/>
              <a:t>garis</a:t>
            </a:r>
            <a:r>
              <a:rPr lang="en-US" sz="2800" dirty="0"/>
              <a:t> horizontal </a:t>
            </a:r>
            <a:r>
              <a:rPr lang="en-US" sz="2800" dirty="0" err="1"/>
              <a:t>terlihat</a:t>
            </a:r>
            <a:r>
              <a:rPr lang="en-US" sz="2800" dirty="0"/>
              <a:t> </a:t>
            </a:r>
            <a:r>
              <a:rPr lang="en-US" sz="2800" dirty="0" err="1"/>
              <a:t>jelas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sebaliknya</a:t>
            </a:r>
            <a:endParaRPr lang="en-US" sz="2800" dirty="0"/>
          </a:p>
          <a:p>
            <a:r>
              <a:rPr lang="en-US" sz="2800" dirty="0" err="1"/>
              <a:t>Koreksi</a:t>
            </a:r>
            <a:r>
              <a:rPr lang="en-US" sz="2800" dirty="0"/>
              <a:t>: </a:t>
            </a:r>
            <a:r>
              <a:rPr lang="en-US" sz="2800" dirty="0" err="1"/>
              <a:t>kacamata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silindris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6490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7148-FDCA-409A-8BBF-9029564E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83" y="518984"/>
            <a:ext cx="10018713" cy="1037906"/>
          </a:xfrm>
        </p:spPr>
        <p:txBody>
          <a:bodyPr/>
          <a:lstStyle/>
          <a:p>
            <a:r>
              <a:rPr lang="en-US" u="sng" dirty="0" err="1"/>
              <a:t>Katarak</a:t>
            </a:r>
            <a:r>
              <a:rPr lang="en-US" u="sng" dirty="0"/>
              <a:t> (</a:t>
            </a:r>
            <a:r>
              <a:rPr lang="en-US" u="sng" dirty="0" err="1"/>
              <a:t>bular</a:t>
            </a:r>
            <a:r>
              <a:rPr lang="en-US" u="sng" dirty="0"/>
              <a:t> </a:t>
            </a:r>
            <a:r>
              <a:rPr lang="en-US" u="sng" dirty="0" err="1"/>
              <a:t>mata</a:t>
            </a:r>
            <a:r>
              <a:rPr lang="en-US" u="sng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7005-5364-4E42-96A5-7BF0473AF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01796"/>
            <a:ext cx="10018713" cy="3179804"/>
          </a:xfrm>
        </p:spPr>
        <p:txBody>
          <a:bodyPr>
            <a:normAutofit/>
          </a:bodyPr>
          <a:lstStyle/>
          <a:p>
            <a:r>
              <a:rPr lang="en-US" sz="2800" dirty="0" err="1"/>
              <a:t>Keadaan</a:t>
            </a:r>
            <a:r>
              <a:rPr lang="en-US" sz="2800" dirty="0"/>
              <a:t> </a:t>
            </a:r>
            <a:r>
              <a:rPr lang="en-US" sz="2800" dirty="0" err="1"/>
              <a:t>dimana</a:t>
            </a:r>
            <a:r>
              <a:rPr lang="en-US" sz="2800" dirty="0"/>
              <a:t> </a:t>
            </a:r>
            <a:r>
              <a:rPr lang="en-US" sz="2800" dirty="0" err="1"/>
              <a:t>terjadi</a:t>
            </a:r>
            <a:r>
              <a:rPr lang="en-US" sz="2800" dirty="0"/>
              <a:t> </a:t>
            </a:r>
            <a:r>
              <a:rPr lang="en-US" sz="2800" dirty="0" err="1"/>
              <a:t>kekeruhan</a:t>
            </a:r>
            <a:r>
              <a:rPr lang="en-US" sz="2800" dirty="0"/>
              <a:t> pada </a:t>
            </a:r>
            <a:r>
              <a:rPr lang="en-US" sz="2800" dirty="0" err="1"/>
              <a:t>serabut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bahan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r>
              <a:rPr lang="en-US" sz="2800" dirty="0"/>
              <a:t> di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kapsul</a:t>
            </a:r>
            <a:r>
              <a:rPr lang="en-US" sz="2800" dirty="0"/>
              <a:t> </a:t>
            </a:r>
            <a:r>
              <a:rPr lang="en-US" sz="2800" dirty="0" err="1"/>
              <a:t>lensa</a:t>
            </a:r>
            <a:endParaRPr lang="en-US" sz="2800" dirty="0"/>
          </a:p>
          <a:p>
            <a:r>
              <a:rPr lang="en-US" sz="2800" dirty="0" err="1"/>
              <a:t>Sebab</a:t>
            </a:r>
            <a:r>
              <a:rPr lang="en-US" sz="2800" dirty="0"/>
              <a:t>: </a:t>
            </a:r>
            <a:r>
              <a:rPr lang="en-US" sz="2800" dirty="0" err="1"/>
              <a:t>lensa</a:t>
            </a:r>
            <a:r>
              <a:rPr lang="en-US" sz="2800" dirty="0"/>
              <a:t> </a:t>
            </a:r>
            <a:r>
              <a:rPr lang="en-US" sz="2800" dirty="0" err="1"/>
              <a:t>mata</a:t>
            </a:r>
            <a:r>
              <a:rPr lang="en-US" sz="2800" dirty="0"/>
              <a:t> </a:t>
            </a:r>
            <a:r>
              <a:rPr lang="en-US" sz="2800" dirty="0" err="1"/>
              <a:t>keruh</a:t>
            </a:r>
            <a:r>
              <a:rPr lang="en-US" sz="2800" dirty="0"/>
              <a:t>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menghalangi</a:t>
            </a:r>
            <a:r>
              <a:rPr lang="en-US" sz="2800" dirty="0"/>
              <a:t> </a:t>
            </a:r>
            <a:r>
              <a:rPr lang="en-US" sz="2800" dirty="0" err="1"/>
              <a:t>masuknya</a:t>
            </a:r>
            <a:r>
              <a:rPr lang="en-US" sz="2800" dirty="0"/>
              <a:t> </a:t>
            </a:r>
            <a:r>
              <a:rPr lang="en-US" sz="2800" dirty="0" err="1"/>
              <a:t>cahaya</a:t>
            </a:r>
            <a:r>
              <a:rPr lang="en-US" sz="2800" dirty="0"/>
              <a:t> pada retina, proses </a:t>
            </a:r>
            <a:r>
              <a:rPr lang="en-US" sz="2800" dirty="0" err="1"/>
              <a:t>menua</a:t>
            </a:r>
            <a:r>
              <a:rPr lang="en-US" sz="2800" dirty="0"/>
              <a:t>, </a:t>
            </a:r>
            <a:r>
              <a:rPr lang="en-US" sz="2800" dirty="0" err="1"/>
              <a:t>sinar</a:t>
            </a:r>
            <a:r>
              <a:rPr lang="en-US" sz="2800" dirty="0"/>
              <a:t> X, DM, </a:t>
            </a:r>
            <a:r>
              <a:rPr lang="en-US" sz="2800" dirty="0" err="1"/>
              <a:t>pemberian</a:t>
            </a:r>
            <a:r>
              <a:rPr lang="en-US" sz="2800" dirty="0"/>
              <a:t> </a:t>
            </a:r>
            <a:r>
              <a:rPr lang="en-US" sz="2800" dirty="0" err="1"/>
              <a:t>obat</a:t>
            </a:r>
            <a:r>
              <a:rPr lang="en-US" sz="2800" dirty="0"/>
              <a:t> </a:t>
            </a:r>
            <a:r>
              <a:rPr lang="en-US" sz="2800" dirty="0" err="1"/>
              <a:t>tertentu</a:t>
            </a:r>
            <a:r>
              <a:rPr lang="en-US" sz="2800" dirty="0"/>
              <a:t>, </a:t>
            </a:r>
          </a:p>
          <a:p>
            <a:r>
              <a:rPr lang="en-US" sz="2800" dirty="0" err="1"/>
              <a:t>Buta</a:t>
            </a:r>
            <a:r>
              <a:rPr lang="en-US" sz="2800" dirty="0"/>
              <a:t> </a:t>
            </a:r>
            <a:r>
              <a:rPr lang="en-US" sz="2800" dirty="0" err="1"/>
              <a:t>tanpa</a:t>
            </a:r>
            <a:r>
              <a:rPr lang="en-US" sz="2800" dirty="0"/>
              <a:t> rasa </a:t>
            </a:r>
            <a:r>
              <a:rPr lang="en-US" sz="2800" dirty="0" err="1"/>
              <a:t>sakit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7932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C8F9-9AC1-4B9A-84BD-F48FDEF65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asil gambar untuk katarak">
            <a:extLst>
              <a:ext uri="{FF2B5EF4-FFF2-40B4-BE49-F238E27FC236}">
                <a16:creationId xmlns:a16="http://schemas.microsoft.com/office/drawing/2014/main" id="{EB7EEEB9-B310-4493-8CF9-810EF7B9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9" y="723900"/>
            <a:ext cx="504928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asil gambar untuk katarak&quot;">
            <a:extLst>
              <a:ext uri="{FF2B5EF4-FFF2-40B4-BE49-F238E27FC236}">
                <a16:creationId xmlns:a16="http://schemas.microsoft.com/office/drawing/2014/main" id="{25631AAE-040B-4EC3-885A-00829024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80" y="804861"/>
            <a:ext cx="658972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3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C56B-2CA0-4AB3-87B9-35736829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Konjungtivitis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CB343-2370-4A08-9C6B-2B12BC531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err="1"/>
              <a:t>Peradangan</a:t>
            </a:r>
            <a:r>
              <a:rPr lang="en-US" sz="2400" dirty="0"/>
              <a:t> </a:t>
            </a:r>
            <a:r>
              <a:rPr lang="en-US" sz="2400" dirty="0" err="1"/>
              <a:t>konjungtiva</a:t>
            </a:r>
            <a:r>
              <a:rPr lang="en-US" sz="2400" dirty="0"/>
              <a:t> yang </a:t>
            </a:r>
            <a:r>
              <a:rPr lang="en-US" sz="2400" dirty="0" err="1"/>
              <a:t>disebabkan</a:t>
            </a:r>
            <a:r>
              <a:rPr lang="en-US" sz="2400" dirty="0"/>
              <a:t> oleh </a:t>
            </a:r>
            <a:r>
              <a:rPr lang="en-US" sz="2400" dirty="0" err="1"/>
              <a:t>mikroorganisme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bakteri</a:t>
            </a:r>
            <a:r>
              <a:rPr lang="en-US" sz="2400" dirty="0"/>
              <a:t>, </a:t>
            </a:r>
            <a:r>
              <a:rPr lang="en-US" sz="2400" dirty="0" err="1"/>
              <a:t>alergi</a:t>
            </a:r>
            <a:r>
              <a:rPr lang="en-US" sz="2400" dirty="0"/>
              <a:t>, virus.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Penyebab</a:t>
            </a:r>
            <a:r>
              <a:rPr lang="en-US" sz="2400" dirty="0"/>
              <a:t>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Virus,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Bakteri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Jamur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Alergi</a:t>
            </a:r>
            <a:r>
              <a:rPr lang="en-US" sz="2400" dirty="0"/>
              <a:t> (</a:t>
            </a:r>
            <a:r>
              <a:rPr lang="en-US" sz="2400" dirty="0" err="1"/>
              <a:t>cuaca</a:t>
            </a:r>
            <a:r>
              <a:rPr lang="en-US" sz="2400" dirty="0"/>
              <a:t>, </a:t>
            </a:r>
            <a:r>
              <a:rPr lang="en-US" sz="2400" dirty="0" err="1"/>
              <a:t>debu</a:t>
            </a:r>
            <a:r>
              <a:rPr lang="en-US" sz="2400" dirty="0"/>
              <a:t>, </a:t>
            </a:r>
            <a:r>
              <a:rPr lang="en-US" sz="2400" dirty="0" err="1"/>
              <a:t>dll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 err="1"/>
              <a:t>Bahan</a:t>
            </a:r>
            <a:r>
              <a:rPr lang="en-US" sz="2400" dirty="0"/>
              <a:t> </a:t>
            </a:r>
            <a:r>
              <a:rPr lang="en-US" sz="2400" dirty="0" err="1"/>
              <a:t>kimia</a:t>
            </a:r>
            <a:r>
              <a:rPr lang="en-US" sz="2400" dirty="0"/>
              <a:t> (</a:t>
            </a:r>
            <a:r>
              <a:rPr lang="en-US" sz="2400" dirty="0" err="1"/>
              <a:t>polusi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r>
              <a:rPr lang="en-US" sz="2400" dirty="0"/>
              <a:t>, </a:t>
            </a:r>
            <a:r>
              <a:rPr lang="en-US" sz="2400" dirty="0" err="1"/>
              <a:t>sabun</a:t>
            </a:r>
            <a:r>
              <a:rPr lang="en-US" sz="2400" dirty="0"/>
              <a:t>, </a:t>
            </a:r>
            <a:r>
              <a:rPr lang="en-US" sz="2400" dirty="0" err="1"/>
              <a:t>kosmetik</a:t>
            </a:r>
            <a:r>
              <a:rPr lang="en-US" sz="2400" dirty="0"/>
              <a:t>, chlorine, </a:t>
            </a:r>
            <a:r>
              <a:rPr lang="en-US" sz="2400" dirty="0" err="1"/>
              <a:t>dll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Trauma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5988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B880-722F-4D4E-8E88-6FF564E7B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01964"/>
            <a:ext cx="10210800" cy="5333076"/>
          </a:xfrm>
        </p:spPr>
        <p:txBody>
          <a:bodyPr>
            <a:normAutofit/>
          </a:bodyPr>
          <a:lstStyle/>
          <a:p>
            <a:r>
              <a:rPr lang="en-US" sz="2000" dirty="0" err="1"/>
              <a:t>Konjungtiva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mata</a:t>
            </a:r>
            <a:r>
              <a:rPr lang="en-US" sz="2000" dirty="0"/>
              <a:t> yang </a:t>
            </a:r>
            <a:r>
              <a:rPr lang="en-US" sz="2000" dirty="0" err="1"/>
              <a:t>selalu</a:t>
            </a:r>
            <a:r>
              <a:rPr lang="en-US" sz="2000" dirty="0"/>
              <a:t> </a:t>
            </a:r>
            <a:r>
              <a:rPr lang="en-US" sz="2000" dirty="0" err="1"/>
              <a:t>berhubungan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dunia </a:t>
            </a:r>
            <a:r>
              <a:rPr lang="en-US" sz="2000" dirty="0" err="1"/>
              <a:t>luar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dimungkinkan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</a:t>
            </a:r>
            <a:r>
              <a:rPr lang="en-US" sz="2000" dirty="0" err="1"/>
              <a:t>terpapar</a:t>
            </a:r>
            <a:r>
              <a:rPr lang="en-US" sz="2000" dirty="0"/>
              <a:t>/</a:t>
            </a:r>
            <a:r>
              <a:rPr lang="en-US" sz="2000" dirty="0" err="1"/>
              <a:t>terinfeksi</a:t>
            </a:r>
            <a:r>
              <a:rPr lang="en-US" sz="2000" dirty="0"/>
              <a:t> oleh </a:t>
            </a:r>
            <a:r>
              <a:rPr lang="en-US" sz="2000" dirty="0" err="1"/>
              <a:t>mikro</a:t>
            </a:r>
            <a:r>
              <a:rPr lang="en-US" sz="2000" dirty="0"/>
              <a:t> </a:t>
            </a:r>
            <a:r>
              <a:rPr lang="en-US" sz="2000" dirty="0" err="1"/>
              <a:t>organisme</a:t>
            </a:r>
            <a:r>
              <a:rPr lang="en-US" sz="2000" dirty="0"/>
              <a:t> </a:t>
            </a:r>
            <a:r>
              <a:rPr lang="en-US" sz="2000" dirty="0" err="1"/>
              <a:t>sangat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Pertahanan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</a:t>
            </a:r>
            <a:r>
              <a:rPr lang="en-US" sz="2000" dirty="0" err="1"/>
              <a:t>terutama</a:t>
            </a:r>
            <a:r>
              <a:rPr lang="en-US" sz="2000" dirty="0"/>
              <a:t> oleh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adanya</a:t>
            </a:r>
            <a:r>
              <a:rPr lang="en-US" sz="2000" dirty="0"/>
              <a:t> tear film, pada </a:t>
            </a:r>
            <a:r>
              <a:rPr lang="en-US" sz="2000" dirty="0" err="1"/>
              <a:t>permukaan</a:t>
            </a:r>
            <a:br>
              <a:rPr lang="en-US" sz="2000" dirty="0"/>
            </a:br>
            <a:r>
              <a:rPr lang="en-US" sz="2000" dirty="0" err="1"/>
              <a:t>konjungtiva</a:t>
            </a:r>
            <a:r>
              <a:rPr lang="en-US" sz="2000" dirty="0"/>
              <a:t> yang </a:t>
            </a:r>
            <a:r>
              <a:rPr lang="en-US" sz="2000" dirty="0" err="1"/>
              <a:t>berfungsi</a:t>
            </a:r>
            <a:r>
              <a:rPr lang="en-US" sz="2000" dirty="0"/>
              <a:t> </a:t>
            </a:r>
            <a:r>
              <a:rPr lang="en-US" sz="2000" dirty="0" err="1"/>
              <a:t>melarutkan</a:t>
            </a:r>
            <a:r>
              <a:rPr lang="en-US" sz="2000" dirty="0"/>
              <a:t> </a:t>
            </a:r>
            <a:r>
              <a:rPr lang="en-US" sz="2000" dirty="0" err="1"/>
              <a:t>kotoran</a:t>
            </a:r>
            <a:r>
              <a:rPr lang="en-US" sz="2000" dirty="0"/>
              <a:t> dan </a:t>
            </a:r>
            <a:r>
              <a:rPr lang="en-US" sz="2000" dirty="0" err="1"/>
              <a:t>bahan-bahan</a:t>
            </a:r>
            <a:r>
              <a:rPr lang="en-US" sz="2000" dirty="0"/>
              <a:t> yang </a:t>
            </a:r>
            <a:r>
              <a:rPr lang="en-US" sz="2000" dirty="0" err="1"/>
              <a:t>toksik</a:t>
            </a:r>
            <a:r>
              <a:rPr lang="en-US" sz="2000" dirty="0"/>
              <a:t> </a:t>
            </a:r>
            <a:r>
              <a:rPr lang="en-US" sz="2000" dirty="0" err="1"/>
              <a:t>kemudian</a:t>
            </a:r>
            <a:r>
              <a:rPr lang="en-US" sz="2000" dirty="0"/>
              <a:t> </a:t>
            </a:r>
            <a:r>
              <a:rPr lang="en-US" sz="2000" dirty="0" err="1"/>
              <a:t>mengalirkan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r>
              <a:rPr lang="en-US" sz="2000" dirty="0"/>
              <a:t> </a:t>
            </a:r>
            <a:r>
              <a:rPr lang="en-US" sz="2000" dirty="0" err="1"/>
              <a:t>lakrimalis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meatus nasi inferior. </a:t>
            </a:r>
          </a:p>
          <a:p>
            <a:r>
              <a:rPr lang="en-US" sz="2000" dirty="0"/>
              <a:t>Tear film </a:t>
            </a:r>
            <a:r>
              <a:rPr lang="en-US" sz="2000" dirty="0" err="1"/>
              <a:t>mengandung</a:t>
            </a:r>
            <a:r>
              <a:rPr lang="en-US" sz="2000" dirty="0"/>
              <a:t> beta lysine, </a:t>
            </a:r>
            <a:r>
              <a:rPr lang="en-US" sz="2000" dirty="0" err="1"/>
              <a:t>lysozyne</a:t>
            </a:r>
            <a:r>
              <a:rPr lang="en-US" sz="2000" dirty="0"/>
              <a:t>, Ig A, Ig G yang </a:t>
            </a:r>
            <a:r>
              <a:rPr lang="en-US" sz="2000" dirty="0" err="1"/>
              <a:t>berfungsi</a:t>
            </a:r>
            <a:r>
              <a:rPr lang="en-US" sz="2000" dirty="0"/>
              <a:t> </a:t>
            </a:r>
            <a:r>
              <a:rPr lang="en-US" sz="2000" dirty="0" err="1"/>
              <a:t>menghambat</a:t>
            </a:r>
            <a:r>
              <a:rPr lang="en-US" sz="2000" dirty="0"/>
              <a:t> </a:t>
            </a:r>
            <a:r>
              <a:rPr lang="en-US" sz="2000" dirty="0" err="1"/>
              <a:t>pertumbuhan</a:t>
            </a:r>
            <a:r>
              <a:rPr lang="en-US" sz="2000" dirty="0"/>
              <a:t> </a:t>
            </a:r>
            <a:r>
              <a:rPr lang="en-US" sz="2000" dirty="0" err="1"/>
              <a:t>kuman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kuman</a:t>
            </a:r>
            <a:r>
              <a:rPr lang="en-US" sz="2000" dirty="0"/>
              <a:t> pathogen yang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menembus</a:t>
            </a:r>
            <a:r>
              <a:rPr lang="en-US" sz="2000" dirty="0"/>
              <a:t> </a:t>
            </a:r>
            <a:r>
              <a:rPr lang="en-US" sz="2000" dirty="0" err="1"/>
              <a:t>pertahanan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infeksi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yang </a:t>
            </a:r>
            <a:r>
              <a:rPr lang="en-US" sz="2000" dirty="0" err="1"/>
              <a:t>disebut</a:t>
            </a:r>
            <a:r>
              <a:rPr lang="en-US" sz="2000" dirty="0"/>
              <a:t> </a:t>
            </a:r>
            <a:r>
              <a:rPr lang="en-US" sz="2000" dirty="0" err="1"/>
              <a:t>konjungtivitis</a:t>
            </a:r>
            <a:r>
              <a:rPr lang="en-US" sz="2000" dirty="0"/>
              <a:t>. </a:t>
            </a:r>
            <a:r>
              <a:rPr lang="en-US" sz="2000" dirty="0" err="1"/>
              <a:t>Infeksi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adanya</a:t>
            </a:r>
            <a:r>
              <a:rPr lang="en-US" sz="2000" dirty="0"/>
              <a:t> </a:t>
            </a:r>
            <a:r>
              <a:rPr lang="en-US" sz="2000" dirty="0" err="1"/>
              <a:t>kontak</a:t>
            </a:r>
            <a:r>
              <a:rPr lang="en-US" sz="2000" dirty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Neisseria </a:t>
            </a:r>
            <a:r>
              <a:rPr lang="en-US" sz="2000" dirty="0" err="1"/>
              <a:t>Gonorrhoika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konjungtiva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3306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BC49-6642-468D-A278-69951658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0833"/>
          </a:xfrm>
        </p:spPr>
        <p:txBody>
          <a:bodyPr>
            <a:noAutofit/>
          </a:bodyPr>
          <a:lstStyle/>
          <a:p>
            <a:r>
              <a:rPr lang="en-US" sz="3200" dirty="0" err="1"/>
              <a:t>Konjungtivitis</a:t>
            </a:r>
            <a:r>
              <a:rPr lang="en-US" sz="3200" dirty="0"/>
              <a:t>, </a:t>
            </a:r>
            <a:r>
              <a:rPr lang="en-US" sz="3200" dirty="0" err="1"/>
              <a:t>Dibedakan</a:t>
            </a:r>
            <a:r>
              <a:rPr lang="en-US" sz="3200" dirty="0"/>
              <a:t> </a:t>
            </a:r>
            <a:r>
              <a:rPr lang="en-US" sz="3200" dirty="0" err="1"/>
              <a:t>Atas</a:t>
            </a:r>
            <a:r>
              <a:rPr lang="en-US" sz="3200" dirty="0"/>
              <a:t> 3 Stadium: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0315-D6B0-4480-BA3E-41B6D3D6B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45465"/>
            <a:ext cx="10058400" cy="5151549"/>
          </a:xfrm>
        </p:spPr>
        <p:txBody>
          <a:bodyPr>
            <a:normAutofit/>
          </a:bodyPr>
          <a:lstStyle/>
          <a:p>
            <a:r>
              <a:rPr lang="en-US" sz="1800" dirty="0"/>
              <a:t>Stadium </a:t>
            </a:r>
            <a:r>
              <a:rPr lang="en-US" sz="1800" dirty="0" err="1"/>
              <a:t>Infiltrat</a:t>
            </a:r>
            <a:r>
              <a:rPr lang="en-US" sz="1800" dirty="0"/>
              <a:t>, </a:t>
            </a:r>
          </a:p>
          <a:p>
            <a:pPr marL="0" indent="0">
              <a:buNone/>
            </a:pPr>
            <a:r>
              <a:rPr lang="en-US" sz="1800" dirty="0" err="1"/>
              <a:t>Berlangsung</a:t>
            </a:r>
            <a:r>
              <a:rPr lang="en-US" sz="1800" dirty="0"/>
              <a:t> </a:t>
            </a:r>
            <a:r>
              <a:rPr lang="en-US" sz="1800" dirty="0" err="1"/>
              <a:t>selama</a:t>
            </a:r>
            <a:r>
              <a:rPr lang="en-US" sz="1800" dirty="0"/>
              <a:t> 1-3 </a:t>
            </a:r>
            <a:r>
              <a:rPr lang="en-US" sz="1800" dirty="0" err="1"/>
              <a:t>hari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palpebra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hiperemi</a:t>
            </a:r>
            <a:r>
              <a:rPr lang="en-US" sz="1800" dirty="0"/>
              <a:t>, </a:t>
            </a:r>
            <a:r>
              <a:rPr lang="en-US" sz="1800" dirty="0" err="1"/>
              <a:t>tegang</a:t>
            </a:r>
            <a:r>
              <a:rPr lang="en-US" sz="1800" dirty="0"/>
              <a:t>, </a:t>
            </a:r>
            <a:r>
              <a:rPr lang="en-US" sz="1800" dirty="0" err="1"/>
              <a:t>bleparospasme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r>
              <a:rPr lang="en-US" sz="1800" dirty="0" err="1"/>
              <a:t>Konjungtiva</a:t>
            </a:r>
            <a:r>
              <a:rPr lang="en-US" sz="1800" dirty="0"/>
              <a:t> palpebra </a:t>
            </a:r>
            <a:r>
              <a:rPr lang="en-US" sz="1800" dirty="0" err="1"/>
              <a:t>hiperemi</a:t>
            </a:r>
            <a:r>
              <a:rPr lang="en-US" sz="1800" dirty="0"/>
              <a:t>,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infiltrat</a:t>
            </a:r>
            <a:r>
              <a:rPr lang="en-US" sz="1800" dirty="0"/>
              <a:t> </a:t>
            </a:r>
            <a:r>
              <a:rPr lang="en-US" sz="1800" dirty="0" err="1"/>
              <a:t>mungkin</a:t>
            </a:r>
            <a:r>
              <a:rPr lang="en-US" sz="1800" dirty="0"/>
              <a:t> </a:t>
            </a:r>
            <a:r>
              <a:rPr lang="en-US" sz="1800" dirty="0" err="1"/>
              <a:t>terdapat</a:t>
            </a:r>
            <a:r>
              <a:rPr lang="en-US" sz="1800" dirty="0"/>
              <a:t> </a:t>
            </a:r>
            <a:r>
              <a:rPr lang="en-US" sz="1800" dirty="0" err="1"/>
              <a:t>pseudomembran</a:t>
            </a:r>
            <a:r>
              <a:rPr lang="en-US" sz="1800" dirty="0"/>
              <a:t> </a:t>
            </a:r>
            <a:r>
              <a:rPr lang="en-US" sz="1800" dirty="0" err="1"/>
              <a:t>diatasnya</a:t>
            </a:r>
            <a:r>
              <a:rPr lang="en-US" sz="1800" dirty="0"/>
              <a:t>. Pada </a:t>
            </a:r>
            <a:r>
              <a:rPr lang="en-US" sz="1800" dirty="0" err="1"/>
              <a:t>Konjungtiva</a:t>
            </a:r>
            <a:r>
              <a:rPr lang="en-US" sz="1800" dirty="0"/>
              <a:t> bulbi </a:t>
            </a:r>
            <a:r>
              <a:rPr lang="en-US" sz="1800" dirty="0" err="1"/>
              <a:t>terdapat</a:t>
            </a:r>
            <a:r>
              <a:rPr lang="en-US" sz="1800" dirty="0"/>
              <a:t> </a:t>
            </a:r>
            <a:r>
              <a:rPr lang="en-US" sz="1800" dirty="0" err="1"/>
              <a:t>injeksi</a:t>
            </a:r>
            <a:r>
              <a:rPr lang="en-US" sz="1800" dirty="0"/>
              <a:t> </a:t>
            </a:r>
            <a:r>
              <a:rPr lang="en-US" sz="1800" dirty="0" err="1"/>
              <a:t>konjungtiva</a:t>
            </a:r>
            <a:r>
              <a:rPr lang="en-US" sz="1800" dirty="0"/>
              <a:t> yang </a:t>
            </a:r>
            <a:r>
              <a:rPr lang="en-US" sz="1800" dirty="0" err="1"/>
              <a:t>hebat</a:t>
            </a:r>
            <a:r>
              <a:rPr lang="en-US" sz="1800" dirty="0"/>
              <a:t>, </a:t>
            </a:r>
            <a:r>
              <a:rPr lang="en-US" sz="1800" dirty="0" err="1"/>
              <a:t>kemotik</a:t>
            </a:r>
            <a:r>
              <a:rPr lang="en-US" sz="1800" dirty="0"/>
              <a:t>,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sereus</a:t>
            </a:r>
            <a:r>
              <a:rPr lang="en-US" sz="1800" dirty="0"/>
              <a:t> </a:t>
            </a:r>
            <a:r>
              <a:rPr lang="en-US" sz="1800" dirty="0" err="1"/>
              <a:t>kadang-kadang</a:t>
            </a:r>
            <a:r>
              <a:rPr lang="en-US" sz="1800" dirty="0"/>
              <a:t> </a:t>
            </a:r>
            <a:r>
              <a:rPr lang="en-US" sz="1800" dirty="0" err="1"/>
              <a:t>beradarah</a:t>
            </a:r>
            <a:r>
              <a:rPr lang="en-US" sz="1800" dirty="0"/>
              <a:t>.</a:t>
            </a:r>
          </a:p>
          <a:p>
            <a:r>
              <a:rPr lang="en-US" sz="1800" dirty="0"/>
              <a:t>Stadium </a:t>
            </a:r>
            <a:r>
              <a:rPr lang="en-US" sz="1800" dirty="0" err="1"/>
              <a:t>Supuratif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Purulenta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Berlangsung</a:t>
            </a:r>
            <a:r>
              <a:rPr lang="en-US" sz="1800" dirty="0"/>
              <a:t> </a:t>
            </a:r>
            <a:r>
              <a:rPr lang="en-US" sz="1800" dirty="0" err="1"/>
              <a:t>selama</a:t>
            </a:r>
            <a:r>
              <a:rPr lang="en-US" sz="1800" dirty="0"/>
              <a:t> 2-3 </a:t>
            </a:r>
            <a:r>
              <a:rPr lang="en-US" sz="1800" dirty="0" err="1"/>
              <a:t>minggu</a:t>
            </a:r>
            <a:r>
              <a:rPr lang="en-US" sz="1800" dirty="0"/>
              <a:t>. </a:t>
            </a:r>
            <a:r>
              <a:rPr lang="en-US" sz="1800" dirty="0" err="1"/>
              <a:t>Gejala-gejala</a:t>
            </a:r>
            <a:r>
              <a:rPr lang="en-US" sz="1800" dirty="0"/>
              <a:t>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begitu</a:t>
            </a:r>
            <a:r>
              <a:rPr lang="en-US" sz="1800" dirty="0"/>
              <a:t> </a:t>
            </a:r>
            <a:r>
              <a:rPr lang="en-US" sz="1800" dirty="0" err="1"/>
              <a:t>hebat</a:t>
            </a:r>
            <a:r>
              <a:rPr lang="en-US" sz="1800" dirty="0"/>
              <a:t> </a:t>
            </a:r>
            <a:r>
              <a:rPr lang="en-US" sz="1800" dirty="0" err="1"/>
              <a:t>lagi</a:t>
            </a:r>
            <a:r>
              <a:rPr lang="en-US" sz="1800" dirty="0"/>
              <a:t>. Palpebra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hiperemis</a:t>
            </a:r>
            <a:r>
              <a:rPr lang="en-US" sz="1800" dirty="0"/>
              <a:t>, </a:t>
            </a:r>
            <a:r>
              <a:rPr lang="en-US" sz="1800" dirty="0" err="1"/>
              <a:t>tetapi</a:t>
            </a:r>
            <a:r>
              <a:rPr lang="en-US" sz="1800" dirty="0"/>
              <a:t>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begitu</a:t>
            </a:r>
            <a:r>
              <a:rPr lang="en-US" sz="1800" dirty="0"/>
              <a:t> </a:t>
            </a:r>
            <a:r>
              <a:rPr lang="en-US" sz="1800" dirty="0" err="1"/>
              <a:t>tegang</a:t>
            </a:r>
            <a:r>
              <a:rPr lang="en-US" sz="1800" dirty="0"/>
              <a:t>. </a:t>
            </a:r>
            <a:r>
              <a:rPr lang="en-US" sz="1800" dirty="0" err="1"/>
              <a:t>Bleparospasme</a:t>
            </a:r>
            <a:r>
              <a:rPr lang="en-US" sz="1800" dirty="0"/>
              <a:t>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.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campur</a:t>
            </a:r>
            <a:r>
              <a:rPr lang="en-US" sz="1800" dirty="0"/>
              <a:t> </a:t>
            </a:r>
            <a:r>
              <a:rPr lang="en-US" sz="1800" dirty="0" err="1"/>
              <a:t>darah</a:t>
            </a:r>
            <a:r>
              <a:rPr lang="en-US" sz="1800" dirty="0"/>
              <a:t>, </a:t>
            </a:r>
            <a:r>
              <a:rPr lang="en-US" sz="1800" dirty="0" err="1"/>
              <a:t>keluar</a:t>
            </a:r>
            <a:r>
              <a:rPr lang="en-US" sz="1800" dirty="0"/>
              <a:t> </a:t>
            </a:r>
            <a:r>
              <a:rPr lang="en-US" sz="1800" dirty="0" err="1"/>
              <a:t>terus</a:t>
            </a:r>
            <a:r>
              <a:rPr lang="en-US" sz="1800" dirty="0"/>
              <a:t> </a:t>
            </a:r>
            <a:r>
              <a:rPr lang="en-US" sz="1800" dirty="0" err="1"/>
              <a:t>menerus</a:t>
            </a:r>
            <a:r>
              <a:rPr lang="en-US" sz="1800" dirty="0"/>
              <a:t> </a:t>
            </a:r>
            <a:r>
              <a:rPr lang="en-US" sz="1800" dirty="0" err="1"/>
              <a:t>apabila</a:t>
            </a:r>
            <a:r>
              <a:rPr lang="en-US" sz="1800" dirty="0"/>
              <a:t> palpebra </a:t>
            </a:r>
            <a:r>
              <a:rPr lang="en-US" sz="1800" dirty="0" err="1"/>
              <a:t>dibuka</a:t>
            </a:r>
            <a:r>
              <a:rPr lang="en-US" sz="1800" dirty="0"/>
              <a:t> yang </a:t>
            </a:r>
            <a:r>
              <a:rPr lang="en-US" sz="1800" dirty="0" err="1"/>
              <a:t>khas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keluar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mendadak</a:t>
            </a:r>
            <a:r>
              <a:rPr lang="en-US" sz="1800" dirty="0"/>
              <a:t> (</a:t>
            </a:r>
            <a:r>
              <a:rPr lang="en-US" sz="1800" dirty="0" err="1"/>
              <a:t>memancar</a:t>
            </a:r>
            <a:r>
              <a:rPr lang="en-US" sz="1800" dirty="0"/>
              <a:t> </a:t>
            </a:r>
            <a:r>
              <a:rPr lang="en-US" sz="1800" dirty="0" err="1"/>
              <a:t>muncrat</a:t>
            </a:r>
            <a:r>
              <a:rPr lang="en-US" sz="1800" dirty="0"/>
              <a:t>) oleh </a:t>
            </a:r>
            <a:r>
              <a:rPr lang="en-US" sz="1800" dirty="0" err="1"/>
              <a:t>karena</a:t>
            </a:r>
            <a:r>
              <a:rPr lang="en-US" sz="1800" dirty="0"/>
              <a:t> </a:t>
            </a:r>
            <a:r>
              <a:rPr lang="en-US" sz="1800" dirty="0" err="1"/>
              <a:t>itu</a:t>
            </a:r>
            <a:r>
              <a:rPr lang="en-US" sz="1800" dirty="0"/>
              <a:t> </a:t>
            </a:r>
            <a:r>
              <a:rPr lang="en-US" sz="1800" dirty="0" err="1"/>
              <a:t>harus</a:t>
            </a:r>
            <a:r>
              <a:rPr lang="en-US" sz="1800" dirty="0"/>
              <a:t> </a:t>
            </a:r>
            <a:r>
              <a:rPr lang="en-US" sz="1800" dirty="0" err="1"/>
              <a:t>hati-hati</a:t>
            </a:r>
            <a:r>
              <a:rPr lang="en-US" sz="1800" dirty="0"/>
              <a:t> </a:t>
            </a:r>
            <a:r>
              <a:rPr lang="en-US" sz="1800" dirty="0" err="1"/>
              <a:t>bila</a:t>
            </a:r>
            <a:r>
              <a:rPr lang="en-US" sz="1800" dirty="0"/>
              <a:t> </a:t>
            </a:r>
            <a:r>
              <a:rPr lang="en-US" sz="1800" dirty="0" err="1"/>
              <a:t>membuka</a:t>
            </a:r>
            <a:r>
              <a:rPr lang="en-US" sz="1800" dirty="0"/>
              <a:t> palpebra, </a:t>
            </a:r>
            <a:r>
              <a:rPr lang="en-US" sz="1800" dirty="0" err="1"/>
              <a:t>jangan</a:t>
            </a:r>
            <a:r>
              <a:rPr lang="en-US" sz="1800" dirty="0"/>
              <a:t> </a:t>
            </a:r>
            <a:r>
              <a:rPr lang="en-US" sz="1800" dirty="0" err="1"/>
              <a:t>sampai</a:t>
            </a:r>
            <a:r>
              <a:rPr lang="en-US" sz="1800" dirty="0"/>
              <a:t> </a:t>
            </a:r>
            <a:r>
              <a:rPr lang="en-US" sz="1800" dirty="0" err="1"/>
              <a:t>mengenai</a:t>
            </a:r>
            <a:r>
              <a:rPr lang="en-US" sz="1800" dirty="0"/>
              <a:t> </a:t>
            </a:r>
            <a:r>
              <a:rPr lang="en-US" sz="1800" dirty="0" err="1"/>
              <a:t>mata</a:t>
            </a:r>
            <a:r>
              <a:rPr lang="en-US" sz="1800" dirty="0"/>
              <a:t> </a:t>
            </a:r>
            <a:r>
              <a:rPr lang="en-US" sz="1800" dirty="0" err="1"/>
              <a:t>pemeriksa</a:t>
            </a:r>
            <a:r>
              <a:rPr lang="en-US" sz="1800" dirty="0"/>
              <a:t>. </a:t>
            </a:r>
          </a:p>
          <a:p>
            <a:r>
              <a:rPr lang="en-US" sz="1800" dirty="0"/>
              <a:t>Stadium </a:t>
            </a:r>
            <a:r>
              <a:rPr lang="en-US" sz="1800" dirty="0" err="1"/>
              <a:t>KonvalesenJ</a:t>
            </a:r>
            <a:r>
              <a:rPr lang="en-US" sz="1800" dirty="0"/>
              <a:t> (</a:t>
            </a:r>
            <a:r>
              <a:rPr lang="en-US" sz="1800" dirty="0" err="1"/>
              <a:t>Penyembuhan</a:t>
            </a:r>
            <a:r>
              <a:rPr lang="en-US" sz="1800" dirty="0"/>
              <a:t>) </a:t>
            </a:r>
            <a:r>
              <a:rPr lang="en-US" sz="1800" dirty="0" err="1"/>
              <a:t>Hypertropi</a:t>
            </a:r>
            <a:r>
              <a:rPr lang="en-US" sz="1800" dirty="0"/>
              <a:t> </a:t>
            </a:r>
            <a:r>
              <a:rPr lang="en-US" sz="1800" dirty="0" err="1"/>
              <a:t>Papil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 err="1"/>
              <a:t>Berlangsung</a:t>
            </a:r>
            <a:r>
              <a:rPr lang="en-US" sz="1800" dirty="0"/>
              <a:t> 2-3 </a:t>
            </a:r>
            <a:r>
              <a:rPr lang="en-US" sz="1800" dirty="0" err="1"/>
              <a:t>minggu</a:t>
            </a:r>
            <a:r>
              <a:rPr lang="en-US" sz="1800" dirty="0"/>
              <a:t>. </a:t>
            </a:r>
            <a:r>
              <a:rPr lang="en-US" sz="1800" dirty="0" err="1"/>
              <a:t>Gejala</a:t>
            </a:r>
            <a:r>
              <a:rPr lang="en-US" sz="1800" dirty="0"/>
              <a:t> </a:t>
            </a:r>
            <a:r>
              <a:rPr lang="en-US" sz="1800" dirty="0" err="1"/>
              <a:t>tak</a:t>
            </a:r>
            <a:r>
              <a:rPr lang="en-US" sz="1800" dirty="0"/>
              <a:t> </a:t>
            </a:r>
            <a:r>
              <a:rPr lang="en-US" sz="1800" dirty="0" err="1"/>
              <a:t>begitu</a:t>
            </a:r>
            <a:r>
              <a:rPr lang="en-US" sz="1800" dirty="0"/>
              <a:t> </a:t>
            </a:r>
            <a:r>
              <a:rPr lang="en-US" sz="1800" dirty="0" err="1"/>
              <a:t>hebat</a:t>
            </a:r>
            <a:r>
              <a:rPr lang="en-US" sz="1800" dirty="0"/>
              <a:t> </a:t>
            </a:r>
            <a:r>
              <a:rPr lang="en-US" sz="1800" dirty="0" err="1"/>
              <a:t>lagi</a:t>
            </a:r>
            <a:r>
              <a:rPr lang="en-US" sz="1800" dirty="0"/>
              <a:t>. Palpebra </a:t>
            </a:r>
            <a:r>
              <a:rPr lang="en-US" sz="1800" dirty="0" err="1"/>
              <a:t>sedikit</a:t>
            </a:r>
            <a:r>
              <a:rPr lang="en-US" sz="1800" dirty="0"/>
              <a:t> </a:t>
            </a:r>
            <a:r>
              <a:rPr lang="en-US" sz="1800" dirty="0" err="1"/>
              <a:t>bengkak</a:t>
            </a:r>
            <a:r>
              <a:rPr lang="en-US" sz="1800" dirty="0"/>
              <a:t>, </a:t>
            </a:r>
            <a:r>
              <a:rPr lang="en-US" sz="1800" dirty="0" err="1"/>
              <a:t>konjungtiva</a:t>
            </a:r>
            <a:r>
              <a:rPr lang="en-US" sz="1800" dirty="0"/>
              <a:t> palpebra </a:t>
            </a:r>
            <a:r>
              <a:rPr lang="en-US" sz="1800" dirty="0" err="1"/>
              <a:t>hiperemi</a:t>
            </a:r>
            <a:r>
              <a:rPr lang="en-US" sz="1800" dirty="0"/>
              <a:t>,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infiltrat</a:t>
            </a:r>
            <a:r>
              <a:rPr lang="en-US" sz="1800" dirty="0"/>
              <a:t>. </a:t>
            </a:r>
            <a:r>
              <a:rPr lang="en-US" sz="1800" dirty="0" err="1"/>
              <a:t>Injeksi</a:t>
            </a:r>
            <a:r>
              <a:rPr lang="en-US" sz="1800" dirty="0"/>
              <a:t> </a:t>
            </a:r>
            <a:r>
              <a:rPr lang="en-US" sz="1800" dirty="0" err="1"/>
              <a:t>konjungtiva</a:t>
            </a:r>
            <a:r>
              <a:rPr lang="en-US" sz="1800" dirty="0"/>
              <a:t> bulbi, </a:t>
            </a:r>
            <a:r>
              <a:rPr lang="en-US" sz="1800" dirty="0" err="1"/>
              <a:t>injeksi</a:t>
            </a:r>
            <a:r>
              <a:rPr lang="en-US" sz="1800" dirty="0"/>
              <a:t> </a:t>
            </a:r>
            <a:r>
              <a:rPr lang="en-US" sz="1800" dirty="0" err="1"/>
              <a:t>konjungtiva</a:t>
            </a:r>
            <a:r>
              <a:rPr lang="en-US" sz="1800" dirty="0"/>
              <a:t>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nyata</a:t>
            </a:r>
            <a:r>
              <a:rPr lang="en-US" sz="1800" dirty="0"/>
              <a:t>,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kemotik</a:t>
            </a:r>
            <a:r>
              <a:rPr lang="en-US" sz="1800" dirty="0"/>
              <a:t>, </a:t>
            </a:r>
            <a:r>
              <a:rPr lang="en-US" sz="1800" dirty="0" err="1"/>
              <a:t>sekret</a:t>
            </a:r>
            <a:r>
              <a:rPr lang="en-US" sz="1800" dirty="0"/>
              <a:t> </a:t>
            </a:r>
            <a:r>
              <a:rPr lang="en-US" sz="1800" dirty="0" err="1"/>
              <a:t>jauh</a:t>
            </a:r>
            <a:r>
              <a:rPr lang="en-US" sz="1800" dirty="0"/>
              <a:t> </a:t>
            </a:r>
            <a:r>
              <a:rPr lang="en-US" sz="1800" dirty="0" err="1"/>
              <a:t>berkurang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0688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2800-F4A2-4F3E-9CB6-85A5C901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75757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Tanda</a:t>
            </a:r>
            <a:r>
              <a:rPr lang="en-US" sz="3600" b="1" dirty="0"/>
              <a:t> dan </a:t>
            </a:r>
            <a:r>
              <a:rPr lang="en-US" sz="3600" b="1" dirty="0" err="1"/>
              <a:t>gejala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5B7C-2AA2-43FC-B363-DD0882545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69308"/>
            <a:ext cx="10058400" cy="4602892"/>
          </a:xfrm>
        </p:spPr>
        <p:txBody>
          <a:bodyPr>
            <a:normAutofit/>
          </a:bodyPr>
          <a:lstStyle/>
          <a:p>
            <a:r>
              <a:rPr lang="en-US" dirty="0" err="1"/>
              <a:t>Konjungtiva</a:t>
            </a:r>
            <a:r>
              <a:rPr lang="en-US" dirty="0"/>
              <a:t> </a:t>
            </a:r>
            <a:r>
              <a:rPr lang="en-US" dirty="0" err="1"/>
              <a:t>berwarna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(</a:t>
            </a:r>
            <a:r>
              <a:rPr lang="en-US" dirty="0" err="1"/>
              <a:t>hiperemi</a:t>
            </a:r>
            <a:r>
              <a:rPr lang="en-US" dirty="0"/>
              <a:t>) dan </a:t>
            </a:r>
            <a:r>
              <a:rPr lang="en-US" dirty="0" err="1"/>
              <a:t>membengkak</a:t>
            </a:r>
            <a:r>
              <a:rPr lang="en-US" dirty="0"/>
              <a:t>. </a:t>
            </a:r>
          </a:p>
          <a:p>
            <a:r>
              <a:rPr lang="en-US" dirty="0" err="1"/>
              <a:t>Produksi</a:t>
            </a:r>
            <a:r>
              <a:rPr lang="en-US" dirty="0"/>
              <a:t> air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berlebihan</a:t>
            </a:r>
            <a:r>
              <a:rPr lang="en-US" dirty="0"/>
              <a:t> (</a:t>
            </a:r>
            <a:r>
              <a:rPr lang="en-US" dirty="0" err="1"/>
              <a:t>epifora</a:t>
            </a:r>
            <a:r>
              <a:rPr lang="en-US" dirty="0"/>
              <a:t>). </a:t>
            </a:r>
          </a:p>
          <a:p>
            <a:r>
              <a:rPr lang="en-US" dirty="0" err="1"/>
              <a:t>Kelopak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nampak</a:t>
            </a:r>
            <a:r>
              <a:rPr lang="en-US" dirty="0"/>
              <a:t> </a:t>
            </a:r>
            <a:r>
              <a:rPr lang="en-US" dirty="0" err="1"/>
              <a:t>menggelantung</a:t>
            </a:r>
            <a:r>
              <a:rPr lang="en-US" dirty="0"/>
              <a:t> (pseudoptosis) </a:t>
            </a:r>
            <a:r>
              <a:rPr lang="en-US" dirty="0" err="1"/>
              <a:t>seolah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Menutup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pembengkakan</a:t>
            </a:r>
            <a:r>
              <a:rPr lang="en-US" dirty="0"/>
              <a:t> </a:t>
            </a:r>
            <a:r>
              <a:rPr lang="en-US" dirty="0" err="1"/>
              <a:t>konjungtiva</a:t>
            </a:r>
            <a:r>
              <a:rPr lang="en-US" dirty="0"/>
              <a:t> dan </a:t>
            </a:r>
            <a:r>
              <a:rPr lang="en-US" dirty="0" err="1"/>
              <a:t>peradangan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konjungtiva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. </a:t>
            </a:r>
          </a:p>
          <a:p>
            <a:r>
              <a:rPr lang="en-US" dirty="0" err="1"/>
              <a:t>Pembesaran</a:t>
            </a:r>
            <a:r>
              <a:rPr lang="en-US" dirty="0"/>
              <a:t>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di </a:t>
            </a:r>
            <a:r>
              <a:rPr lang="en-US" dirty="0" err="1"/>
              <a:t>konjungtiva</a:t>
            </a:r>
            <a:r>
              <a:rPr lang="en-US" dirty="0"/>
              <a:t> dan </a:t>
            </a:r>
            <a:r>
              <a:rPr lang="en-US" dirty="0" err="1"/>
              <a:t>sekitarnya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reaksi</a:t>
            </a:r>
            <a:r>
              <a:rPr lang="en-US" dirty="0"/>
              <a:t> </a:t>
            </a:r>
            <a:r>
              <a:rPr lang="en-US" dirty="0" err="1"/>
              <a:t>nonspesifik</a:t>
            </a:r>
            <a:br>
              <a:rPr lang="en-US" dirty="0"/>
            </a:br>
            <a:r>
              <a:rPr lang="en-US" dirty="0" err="1"/>
              <a:t>peradangan</a:t>
            </a:r>
            <a:r>
              <a:rPr lang="en-US" dirty="0"/>
              <a:t>. </a:t>
            </a:r>
          </a:p>
          <a:p>
            <a:r>
              <a:rPr lang="en-US" dirty="0" err="1"/>
              <a:t>Pembengkakan</a:t>
            </a:r>
            <a:r>
              <a:rPr lang="en-US" dirty="0"/>
              <a:t> </a:t>
            </a:r>
            <a:r>
              <a:rPr lang="en-US" dirty="0" err="1"/>
              <a:t>kelenjar</a:t>
            </a:r>
            <a:r>
              <a:rPr lang="en-US" dirty="0"/>
              <a:t> (</a:t>
            </a:r>
            <a:r>
              <a:rPr lang="en-US" dirty="0" err="1"/>
              <a:t>folikel</a:t>
            </a:r>
            <a:r>
              <a:rPr lang="en-US" dirty="0"/>
              <a:t>) di </a:t>
            </a:r>
            <a:r>
              <a:rPr lang="en-US" dirty="0" err="1"/>
              <a:t>konjungtiva</a:t>
            </a:r>
            <a:r>
              <a:rPr lang="en-US" dirty="0"/>
              <a:t> dan </a:t>
            </a:r>
            <a:r>
              <a:rPr lang="en-US" dirty="0" err="1"/>
              <a:t>sekitarnya</a:t>
            </a:r>
            <a:r>
              <a:rPr lang="en-US" dirty="0"/>
              <a:t>. </a:t>
            </a:r>
          </a:p>
          <a:p>
            <a:r>
              <a:rPr lang="en-US" dirty="0" err="1"/>
              <a:t>Terbentuknya</a:t>
            </a:r>
            <a:r>
              <a:rPr lang="en-US" dirty="0"/>
              <a:t> </a:t>
            </a:r>
            <a:r>
              <a:rPr lang="en-US" dirty="0" err="1"/>
              <a:t>membran</a:t>
            </a:r>
            <a:r>
              <a:rPr lang="en-US" dirty="0"/>
              <a:t> oleh proses </a:t>
            </a:r>
            <a:r>
              <a:rPr lang="en-US" dirty="0" err="1"/>
              <a:t>koagulasi</a:t>
            </a:r>
            <a:r>
              <a:rPr lang="en-US" dirty="0"/>
              <a:t> fibrin (</a:t>
            </a:r>
            <a:r>
              <a:rPr lang="en-US" dirty="0" err="1"/>
              <a:t>komponen</a:t>
            </a:r>
            <a:r>
              <a:rPr lang="en-US" dirty="0"/>
              <a:t> protein.</a:t>
            </a:r>
          </a:p>
          <a:p>
            <a:r>
              <a:rPr lang="en-US" dirty="0" err="1"/>
              <a:t>Dijumpai</a:t>
            </a:r>
            <a:r>
              <a:rPr lang="en-US" dirty="0"/>
              <a:t> secret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(</a:t>
            </a:r>
            <a:r>
              <a:rPr lang="en-US" dirty="0" err="1"/>
              <a:t>kental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bernanah</a:t>
            </a:r>
            <a:r>
              <a:rPr lang="en-US" dirty="0"/>
              <a:t>). </a:t>
            </a:r>
          </a:p>
          <a:p>
            <a:r>
              <a:rPr lang="en-US" dirty="0" err="1"/>
              <a:t>Fotofobia</a:t>
            </a:r>
            <a:r>
              <a:rPr lang="en-US" dirty="0"/>
              <a:t> (</a:t>
            </a:r>
            <a:r>
              <a:rPr lang="en-US" dirty="0" err="1"/>
              <a:t>keengganan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). </a:t>
            </a:r>
          </a:p>
          <a:p>
            <a:r>
              <a:rPr lang="en-US" dirty="0"/>
              <a:t>Rasa </a:t>
            </a:r>
            <a:r>
              <a:rPr lang="en-US" dirty="0" err="1"/>
              <a:t>panas</a:t>
            </a:r>
            <a:r>
              <a:rPr lang="en-US" dirty="0"/>
              <a:t> dan </a:t>
            </a:r>
            <a:r>
              <a:rPr lang="en-US" dirty="0" err="1"/>
              <a:t>gatal</a:t>
            </a:r>
            <a:r>
              <a:rPr lang="en-US" dirty="0"/>
              <a:t> pada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3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6887-E8B1-40CD-AB1C-AFA33E918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menegakkan</a:t>
            </a:r>
            <a:r>
              <a:rPr lang="en-US" dirty="0"/>
              <a:t> </a:t>
            </a:r>
            <a:r>
              <a:rPr lang="en-US" dirty="0" err="1"/>
              <a:t>diagnosa</a:t>
            </a:r>
            <a:r>
              <a:rPr lang="en-US" dirty="0"/>
              <a:t> </a:t>
            </a:r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sebenarnya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anamnese</a:t>
            </a:r>
            <a:r>
              <a:rPr lang="en-US" dirty="0"/>
              <a:t> dan </a:t>
            </a: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meyakinkan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</a:p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kerokan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getah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sediaan</a:t>
            </a:r>
            <a:r>
              <a:rPr lang="en-US" dirty="0"/>
              <a:t> yang </a:t>
            </a:r>
            <a:r>
              <a:rPr lang="en-US" dirty="0" err="1"/>
              <a:t>dicat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pengecatan</a:t>
            </a:r>
            <a:r>
              <a:rPr lang="en-US" dirty="0"/>
              <a:t> gram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giemsa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dijumpai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radang</a:t>
            </a:r>
            <a:r>
              <a:rPr lang="en-US" dirty="0"/>
              <a:t> </a:t>
            </a:r>
            <a:r>
              <a:rPr lang="en-US" dirty="0" err="1"/>
              <a:t>polimorfonuklear</a:t>
            </a:r>
            <a:r>
              <a:rPr lang="en-US" dirty="0"/>
              <a:t>. </a:t>
            </a:r>
          </a:p>
          <a:p>
            <a:r>
              <a:rPr lang="en-US" dirty="0"/>
              <a:t>Pada </a:t>
            </a:r>
            <a:r>
              <a:rPr lang="en-US" dirty="0" err="1"/>
              <a:t>konjungtivitis</a:t>
            </a:r>
            <a:r>
              <a:rPr lang="en-US" dirty="0"/>
              <a:t> yang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pada </a:t>
            </a:r>
            <a:r>
              <a:rPr lang="en-US" dirty="0" err="1"/>
              <a:t>pengecatan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giemsa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didapatkan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eosinofil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74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F5ED-DF0B-4BE6-AE25-F161FA99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komplikasi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4E383-ACA9-43CE-9862-69CD1328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Stafilokok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blefarokonjungtivitis</a:t>
            </a:r>
            <a:r>
              <a:rPr lang="en-US" dirty="0"/>
              <a:t>,</a:t>
            </a:r>
          </a:p>
          <a:p>
            <a:r>
              <a:rPr lang="en-US" dirty="0"/>
              <a:t>Virus </a:t>
            </a:r>
            <a:r>
              <a:rPr lang="en-US" dirty="0" err="1"/>
              <a:t>herpetik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parut</a:t>
            </a:r>
            <a:r>
              <a:rPr lang="en-US" dirty="0"/>
              <a:t> pada </a:t>
            </a:r>
            <a:r>
              <a:rPr lang="en-US" dirty="0" err="1"/>
              <a:t>kelopak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, neuralgia, </a:t>
            </a:r>
            <a:r>
              <a:rPr lang="en-US" dirty="0" err="1"/>
              <a:t>katarak</a:t>
            </a:r>
            <a:r>
              <a:rPr lang="en-US" dirty="0"/>
              <a:t>, </a:t>
            </a:r>
            <a:r>
              <a:rPr lang="en-US" dirty="0" err="1"/>
              <a:t>glaukoma</a:t>
            </a:r>
            <a:r>
              <a:rPr lang="en-US" dirty="0"/>
              <a:t>, </a:t>
            </a:r>
            <a:r>
              <a:rPr lang="en-US" dirty="0" err="1"/>
              <a:t>kelumpuhan</a:t>
            </a:r>
            <a:r>
              <a:rPr lang="en-US" dirty="0"/>
              <a:t> </a:t>
            </a:r>
            <a:r>
              <a:rPr lang="en-US" dirty="0" err="1"/>
              <a:t>saraf</a:t>
            </a:r>
            <a:r>
              <a:rPr lang="en-US" dirty="0"/>
              <a:t> III, IV, VI, </a:t>
            </a:r>
            <a:r>
              <a:rPr lang="en-US" dirty="0" err="1"/>
              <a:t>atrofi</a:t>
            </a:r>
            <a:r>
              <a:rPr lang="en-US" dirty="0"/>
              <a:t> </a:t>
            </a:r>
            <a:r>
              <a:rPr lang="en-US" dirty="0" err="1"/>
              <a:t>saraf</a:t>
            </a:r>
            <a:r>
              <a:rPr lang="en-US" dirty="0"/>
              <a:t> </a:t>
            </a:r>
            <a:r>
              <a:rPr lang="en-US" dirty="0" err="1"/>
              <a:t>optik</a:t>
            </a:r>
            <a:r>
              <a:rPr lang="en-US" dirty="0"/>
              <a:t>, dan </a:t>
            </a:r>
            <a:r>
              <a:rPr lang="en-US" dirty="0" err="1"/>
              <a:t>kebutaan</a:t>
            </a:r>
            <a:r>
              <a:rPr lang="en-US" dirty="0"/>
              <a:t>. </a:t>
            </a:r>
            <a:r>
              <a:rPr lang="en-US" dirty="0" err="1"/>
              <a:t>Ulkus</a:t>
            </a:r>
            <a:r>
              <a:rPr lang="en-US" dirty="0"/>
              <a:t> </a:t>
            </a:r>
            <a:r>
              <a:rPr lang="en-US" dirty="0" err="1"/>
              <a:t>kornea</a:t>
            </a:r>
            <a:r>
              <a:rPr lang="en-US" dirty="0"/>
              <a:t>,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sekunder</a:t>
            </a:r>
            <a:r>
              <a:rPr lang="en-US" dirty="0"/>
              <a:t> oleh </a:t>
            </a:r>
            <a:r>
              <a:rPr lang="en-US" dirty="0" err="1"/>
              <a:t>bakteri</a:t>
            </a:r>
            <a:r>
              <a:rPr lang="en-US" dirty="0"/>
              <a:t>, </a:t>
            </a:r>
            <a:r>
              <a:rPr lang="en-US" dirty="0" err="1"/>
              <a:t>parut</a:t>
            </a:r>
            <a:r>
              <a:rPr lang="en-US" dirty="0"/>
              <a:t> </a:t>
            </a:r>
            <a:r>
              <a:rPr lang="en-US" dirty="0" err="1"/>
              <a:t>kornea</a:t>
            </a:r>
            <a:r>
              <a:rPr lang="en-US" dirty="0"/>
              <a:t>, dan </a:t>
            </a:r>
            <a:r>
              <a:rPr lang="en-US" dirty="0" err="1"/>
              <a:t>neovaskularisasi</a:t>
            </a:r>
            <a:r>
              <a:rPr lang="en-US" dirty="0"/>
              <a:t> </a:t>
            </a:r>
            <a:r>
              <a:rPr lang="en-US" dirty="0" err="1"/>
              <a:t>kornea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092D-3B5D-41F7-A627-1A4FB3BC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286994"/>
            <a:ext cx="10058400" cy="1371600"/>
          </a:xfrm>
        </p:spPr>
        <p:txBody>
          <a:bodyPr/>
          <a:lstStyle/>
          <a:p>
            <a:r>
              <a:rPr lang="en-US" u="sng" dirty="0" err="1"/>
              <a:t>Anfis</a:t>
            </a:r>
            <a:r>
              <a:rPr lang="en-US" u="sng" dirty="0"/>
              <a:t> Mata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291F7-CF6B-4BF1-AB3F-1924BD692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43" y="1658594"/>
            <a:ext cx="10018713" cy="4510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Mata </a:t>
            </a:r>
            <a:r>
              <a:rPr lang="en-US" dirty="0" err="1"/>
              <a:t>merupakan</a:t>
            </a:r>
            <a:r>
              <a:rPr lang="en-US" dirty="0"/>
              <a:t> organ </a:t>
            </a:r>
            <a:r>
              <a:rPr lang="en-US" dirty="0" err="1"/>
              <a:t>penglihatan</a:t>
            </a:r>
            <a:r>
              <a:rPr lang="en-US" dirty="0"/>
              <a:t> yang </a:t>
            </a:r>
            <a:r>
              <a:rPr lang="en-US" dirty="0" err="1"/>
              <a:t>menerima</a:t>
            </a:r>
            <a:r>
              <a:rPr lang="en-US" dirty="0"/>
              <a:t> </a:t>
            </a:r>
            <a:r>
              <a:rPr lang="en-US" dirty="0" err="1"/>
              <a:t>rangsangan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 dan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disalurkan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otak</a:t>
            </a:r>
            <a:r>
              <a:rPr lang="en-US" dirty="0"/>
              <a:t> oleh </a:t>
            </a:r>
            <a:r>
              <a:rPr lang="en-US" dirty="0" err="1"/>
              <a:t>saraf</a:t>
            </a:r>
            <a:r>
              <a:rPr lang="en-US" dirty="0"/>
              <a:t> </a:t>
            </a:r>
            <a:r>
              <a:rPr lang="en-US" dirty="0" err="1"/>
              <a:t>sensorik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visual</a:t>
            </a:r>
          </a:p>
          <a:p>
            <a:pPr marL="0" indent="0">
              <a:buNone/>
            </a:pPr>
            <a:r>
              <a:rPr lang="en-US" dirty="0"/>
              <a:t>Bola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dan </a:t>
            </a:r>
            <a:r>
              <a:rPr lang="en-US" dirty="0" err="1"/>
              <a:t>diarahkan</a:t>
            </a:r>
            <a:r>
              <a:rPr lang="en-US" dirty="0"/>
              <a:t> </a:t>
            </a:r>
            <a:r>
              <a:rPr lang="en-US" dirty="0" err="1"/>
              <a:t>kesuatu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3 </a:t>
            </a:r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penggerak</a:t>
            </a:r>
            <a:r>
              <a:rPr lang="en-US" dirty="0"/>
              <a:t>  yang </a:t>
            </a:r>
            <a:r>
              <a:rPr lang="en-US" dirty="0" err="1"/>
              <a:t>dikendalikan</a:t>
            </a:r>
            <a:r>
              <a:rPr lang="en-US" dirty="0"/>
              <a:t> </a:t>
            </a:r>
            <a:r>
              <a:rPr lang="en-US" dirty="0" err="1"/>
              <a:t>saraf</a:t>
            </a:r>
            <a:r>
              <a:rPr lang="en-US" dirty="0"/>
              <a:t>-motoric:</a:t>
            </a:r>
          </a:p>
          <a:p>
            <a:pPr marL="457200" indent="-457200">
              <a:buAutoNum type="arabicPeriod"/>
            </a:pPr>
            <a:r>
              <a:rPr lang="en-US" dirty="0" err="1"/>
              <a:t>M.rektus</a:t>
            </a:r>
            <a:r>
              <a:rPr lang="en-US" dirty="0"/>
              <a:t> </a:t>
            </a:r>
            <a:r>
              <a:rPr lang="en-US" dirty="0" err="1"/>
              <a:t>okuli</a:t>
            </a:r>
            <a:r>
              <a:rPr lang="en-US" dirty="0"/>
              <a:t> medial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gerak</a:t>
            </a:r>
            <a:r>
              <a:rPr lang="en-US" dirty="0">
                <a:sym typeface="Wingdings" panose="05000000000000000000" pitchFamily="2" charset="2"/>
              </a:rPr>
              <a:t> bola </a:t>
            </a:r>
            <a:r>
              <a:rPr lang="en-US" dirty="0" err="1">
                <a:sym typeface="Wingdings" panose="05000000000000000000" pitchFamily="2" charset="2"/>
              </a:rPr>
              <a:t>mata</a:t>
            </a:r>
            <a:endParaRPr lang="en-US" dirty="0"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M. obliques </a:t>
            </a:r>
            <a:r>
              <a:rPr lang="en-US" dirty="0" err="1">
                <a:sym typeface="Wingdings" panose="05000000000000000000" pitchFamily="2" charset="2"/>
              </a:rPr>
              <a:t>okuli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inferiorgerak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atas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kebawah</a:t>
            </a:r>
            <a:r>
              <a:rPr lang="en-US" dirty="0">
                <a:sym typeface="Wingdings" panose="05000000000000000000" pitchFamily="2" charset="2"/>
              </a:rPr>
              <a:t> dan </a:t>
            </a:r>
            <a:r>
              <a:rPr lang="en-US" dirty="0" err="1">
                <a:sym typeface="Wingdings" panose="05000000000000000000" pitchFamily="2" charset="2"/>
              </a:rPr>
              <a:t>kedalam</a:t>
            </a:r>
            <a:endParaRPr lang="en-US" dirty="0"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dirty="0"/>
              <a:t>M. obliques </a:t>
            </a:r>
            <a:r>
              <a:rPr lang="en-US" dirty="0" err="1"/>
              <a:t>okuli</a:t>
            </a:r>
            <a:r>
              <a:rPr lang="en-US" dirty="0"/>
              <a:t> superior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memutar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keatas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bawah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94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8AF7-EBD8-4811-B6B1-07ACC689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3"/>
            <a:ext cx="10058400" cy="763400"/>
          </a:xfrm>
        </p:spPr>
        <p:txBody>
          <a:bodyPr>
            <a:noAutofit/>
          </a:bodyPr>
          <a:lstStyle/>
          <a:p>
            <a:r>
              <a:rPr lang="en-US" sz="3600" dirty="0" err="1"/>
              <a:t>Penanganan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F884-CA43-4CCA-9AA6-DABD16DB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08670"/>
            <a:ext cx="10058400" cy="476353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bakteri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tetes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krim</a:t>
            </a:r>
            <a:r>
              <a:rPr lang="en-US" dirty="0"/>
              <a:t> </a:t>
            </a:r>
            <a:r>
              <a:rPr lang="en-US" dirty="0" err="1"/>
              <a:t>antibiotik</a:t>
            </a:r>
            <a:r>
              <a:rPr lang="en-US" dirty="0"/>
              <a:t>, </a:t>
            </a:r>
            <a:r>
              <a:rPr lang="en-US" dirty="0" err="1"/>
              <a:t>tetapi</a:t>
            </a:r>
            <a:br>
              <a:rPr lang="en-US" dirty="0"/>
            </a:b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sembuh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2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pengobatan</a:t>
            </a:r>
            <a:r>
              <a:rPr lang="en-US" dirty="0"/>
              <a:t>. Karena </a:t>
            </a:r>
            <a:r>
              <a:rPr lang="en-US" dirty="0" err="1"/>
              <a:t>sangat</a:t>
            </a:r>
            <a:br>
              <a:rPr lang="en-US" dirty="0"/>
            </a:br>
            <a:r>
              <a:rPr lang="en-US" dirty="0" err="1"/>
              <a:t>menular</a:t>
            </a:r>
            <a:r>
              <a:rPr lang="en-US" dirty="0"/>
              <a:t> </a:t>
            </a:r>
            <a:r>
              <a:rPr lang="en-US" dirty="0" err="1"/>
              <a:t>diantara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lain dan </a:t>
            </a:r>
            <a:r>
              <a:rPr lang="en-US" dirty="0" err="1"/>
              <a:t>teman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mencuci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 dan </a:t>
            </a:r>
            <a:r>
              <a:rPr lang="en-US" dirty="0" err="1"/>
              <a:t>pemisahan</a:t>
            </a:r>
            <a:r>
              <a:rPr lang="en-US" dirty="0"/>
              <a:t> </a:t>
            </a:r>
            <a:r>
              <a:rPr lang="en-US" dirty="0" err="1"/>
              <a:t>handuk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orang yang </a:t>
            </a:r>
            <a:r>
              <a:rPr lang="en-US" dirty="0" err="1"/>
              <a:t>terjangkit</a:t>
            </a:r>
            <a:r>
              <a:rPr lang="en-US" dirty="0"/>
              <a:t>.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bertukar</a:t>
            </a:r>
            <a:r>
              <a:rPr lang="en-US" dirty="0"/>
              <a:t> </a:t>
            </a:r>
            <a:r>
              <a:rPr lang="en-US" dirty="0" err="1"/>
              <a:t>bantal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sprei</a:t>
            </a:r>
            <a:endParaRPr lang="en-US" dirty="0"/>
          </a:p>
          <a:p>
            <a:r>
              <a:rPr lang="en-US" dirty="0" err="1"/>
              <a:t>Kompres</a:t>
            </a:r>
            <a:r>
              <a:rPr lang="en-US" dirty="0"/>
              <a:t> </a:t>
            </a:r>
            <a:r>
              <a:rPr lang="en-US" dirty="0" err="1"/>
              <a:t>hangat</a:t>
            </a:r>
            <a:r>
              <a:rPr lang="en-US" dirty="0"/>
              <a:t> pada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mengangkat</a:t>
            </a:r>
            <a:r>
              <a:rPr lang="en-US" dirty="0"/>
              <a:t> </a:t>
            </a:r>
            <a:r>
              <a:rPr lang="en-US" dirty="0" err="1"/>
              <a:t>rabas</a:t>
            </a:r>
            <a:endParaRPr lang="en-US" dirty="0"/>
          </a:p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virus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kompres</a:t>
            </a:r>
            <a:r>
              <a:rPr lang="en-US" dirty="0"/>
              <a:t> </a:t>
            </a:r>
            <a:r>
              <a:rPr lang="en-US" dirty="0" err="1"/>
              <a:t>hangat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penularan</a:t>
            </a:r>
            <a:r>
              <a:rPr lang="en-US" dirty="0"/>
              <a:t>,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mencuci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yang </a:t>
            </a:r>
            <a:r>
              <a:rPr lang="en-US" dirty="0" err="1"/>
              <a:t>benar</a:t>
            </a:r>
            <a:r>
              <a:rPr lang="en-US" dirty="0"/>
              <a:t>.</a:t>
            </a:r>
          </a:p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alergen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, dan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tetes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yang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antihistamin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steroid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gatal</a:t>
            </a:r>
            <a:r>
              <a:rPr lang="en-US" dirty="0"/>
              <a:t> dan </a:t>
            </a:r>
            <a:r>
              <a:rPr lang="en-US" dirty="0" err="1"/>
              <a:t>peradangan</a:t>
            </a:r>
            <a:endParaRPr lang="en-US" dirty="0"/>
          </a:p>
          <a:p>
            <a:r>
              <a:rPr lang="en-US" dirty="0" err="1"/>
              <a:t>Diberikan</a:t>
            </a:r>
            <a:r>
              <a:rPr lang="en-US" dirty="0"/>
              <a:t> air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buatan</a:t>
            </a:r>
            <a:r>
              <a:rPr lang="en-US" dirty="0"/>
              <a:t> </a:t>
            </a:r>
            <a:r>
              <a:rPr lang="en-US" dirty="0" err="1"/>
              <a:t>seumur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dan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yang </a:t>
            </a:r>
            <a:r>
              <a:rPr lang="en-US" dirty="0" err="1"/>
              <a:t>mendasarinya</a:t>
            </a:r>
            <a:r>
              <a:rPr lang="en-US" dirty="0"/>
              <a:t>. </a:t>
            </a:r>
            <a:r>
              <a:rPr lang="en-US" dirty="0" err="1"/>
              <a:t>Sebaiknya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air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buatan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 </a:t>
            </a:r>
            <a:r>
              <a:rPr lang="en-US" dirty="0" err="1"/>
              <a:t>pengawet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toksik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kornea</a:t>
            </a:r>
            <a:endParaRPr lang="en-US" dirty="0"/>
          </a:p>
          <a:p>
            <a:r>
              <a:rPr lang="en-US" dirty="0" err="1"/>
              <a:t>Terapi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vasokonstriksi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pada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akut</a:t>
            </a:r>
            <a:r>
              <a:rPr lang="en-US" dirty="0"/>
              <a:t> (</a:t>
            </a:r>
            <a:r>
              <a:rPr lang="en-US" dirty="0" err="1"/>
              <a:t>epinefrin</a:t>
            </a:r>
            <a:r>
              <a:rPr lang="en-US" dirty="0"/>
              <a:t> 1:1000), </a:t>
            </a:r>
            <a:r>
              <a:rPr lang="en-US" dirty="0" err="1"/>
              <a:t>astringen</a:t>
            </a:r>
            <a:r>
              <a:rPr lang="en-US" dirty="0"/>
              <a:t>, steroid </a:t>
            </a:r>
            <a:r>
              <a:rPr lang="en-US" dirty="0" err="1"/>
              <a:t>topikal</a:t>
            </a:r>
            <a:r>
              <a:rPr lang="en-US" dirty="0"/>
              <a:t>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dan </a:t>
            </a:r>
            <a:r>
              <a:rPr lang="en-US" dirty="0" err="1"/>
              <a:t>kompres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menghilangkan</a:t>
            </a:r>
            <a:r>
              <a:rPr lang="en-US" dirty="0"/>
              <a:t> </a:t>
            </a:r>
            <a:r>
              <a:rPr lang="en-US" dirty="0" err="1"/>
              <a:t>edemanya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pencegahan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natrium </a:t>
            </a:r>
            <a:r>
              <a:rPr lang="en-US" dirty="0" err="1"/>
              <a:t>kromoglikat</a:t>
            </a:r>
            <a:r>
              <a:rPr lang="en-US" dirty="0"/>
              <a:t> 2%</a:t>
            </a:r>
            <a:br>
              <a:rPr lang="en-US" dirty="0"/>
            </a:br>
            <a:r>
              <a:rPr lang="en-US" dirty="0" err="1"/>
              <a:t>topikal</a:t>
            </a:r>
            <a:r>
              <a:rPr lang="en-US" dirty="0"/>
              <a:t> 4 kali </a:t>
            </a:r>
            <a:r>
              <a:rPr lang="en-US" dirty="0" err="1"/>
              <a:t>sehari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degranulasi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mast. Pada </a:t>
            </a:r>
            <a:r>
              <a:rPr lang="en-US" dirty="0" err="1"/>
              <a:t>kasus</a:t>
            </a:r>
            <a:r>
              <a:rPr lang="en-US" dirty="0"/>
              <a:t> yang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antihistamin</a:t>
            </a:r>
            <a:r>
              <a:rPr lang="en-US" dirty="0"/>
              <a:t> dan steroid </a:t>
            </a:r>
            <a:r>
              <a:rPr lang="en-US" dirty="0" err="1"/>
              <a:t>sistemik</a:t>
            </a:r>
            <a:r>
              <a:rPr lang="en-US" dirty="0"/>
              <a:t>. </a:t>
            </a:r>
            <a:r>
              <a:rPr lang="en-US" dirty="0" err="1"/>
              <a:t>Penggunaan</a:t>
            </a:r>
            <a:r>
              <a:rPr lang="en-US" dirty="0"/>
              <a:t> steroid </a:t>
            </a:r>
            <a:r>
              <a:rPr lang="en-US" dirty="0" err="1"/>
              <a:t>berkepanjangan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dihindari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virus, </a:t>
            </a:r>
            <a:r>
              <a:rPr lang="en-US" dirty="0" err="1"/>
              <a:t>katarak</a:t>
            </a:r>
            <a:r>
              <a:rPr lang="en-US" dirty="0"/>
              <a:t>,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ulkus</a:t>
            </a:r>
            <a:br>
              <a:rPr lang="en-US" dirty="0"/>
            </a:br>
            <a:r>
              <a:rPr lang="en-US" dirty="0" err="1"/>
              <a:t>kornea</a:t>
            </a:r>
            <a:r>
              <a:rPr lang="en-US" dirty="0"/>
              <a:t> </a:t>
            </a:r>
            <a:r>
              <a:rPr lang="en-US" dirty="0" err="1"/>
              <a:t>oportunistik</a:t>
            </a:r>
            <a:r>
              <a:rPr lang="en-US" dirty="0"/>
              <a:t>. </a:t>
            </a:r>
            <a:r>
              <a:rPr lang="en-US" dirty="0" err="1"/>
              <a:t>Antihistamin</a:t>
            </a:r>
            <a:r>
              <a:rPr lang="en-US" dirty="0"/>
              <a:t> </a:t>
            </a:r>
            <a:r>
              <a:rPr lang="en-US" dirty="0" err="1"/>
              <a:t>sistemik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bermanfaat</a:t>
            </a:r>
            <a:r>
              <a:rPr lang="en-US" dirty="0"/>
              <a:t>.</a:t>
            </a:r>
          </a:p>
          <a:p>
            <a:r>
              <a:rPr lang="en-US" dirty="0" err="1"/>
              <a:t>Konjungtivitis</a:t>
            </a:r>
            <a:r>
              <a:rPr lang="en-US" dirty="0"/>
              <a:t> </a:t>
            </a:r>
            <a:r>
              <a:rPr lang="en-US" dirty="0" err="1"/>
              <a:t>herpetik</a:t>
            </a:r>
            <a:r>
              <a:rPr lang="en-US" dirty="0"/>
              <a:t> </a:t>
            </a:r>
            <a:r>
              <a:rPr lang="en-US" dirty="0" err="1"/>
              <a:t>diobati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antivirus, </a:t>
            </a:r>
            <a:r>
              <a:rPr lang="en-US" dirty="0" err="1"/>
              <a:t>asiklovir</a:t>
            </a:r>
            <a:r>
              <a:rPr lang="en-US" dirty="0"/>
              <a:t> 400 mg/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5 </a:t>
            </a:r>
            <a:r>
              <a:rPr lang="en-US" dirty="0" err="1"/>
              <a:t>hari</a:t>
            </a:r>
            <a:r>
              <a:rPr lang="en-US" dirty="0"/>
              <a:t>. Steroid </a:t>
            </a:r>
            <a:r>
              <a:rPr lang="en-US" dirty="0" err="1"/>
              <a:t>tetes</a:t>
            </a:r>
            <a:r>
              <a:rPr lang="en-US" dirty="0"/>
              <a:t> </a:t>
            </a:r>
            <a:r>
              <a:rPr lang="en-US" dirty="0" err="1"/>
              <a:t>deksametason</a:t>
            </a:r>
            <a:r>
              <a:rPr lang="en-US" dirty="0"/>
              <a:t> 0,1%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episkleritis</a:t>
            </a:r>
            <a:r>
              <a:rPr lang="en-US" dirty="0"/>
              <a:t>, </a:t>
            </a:r>
            <a:r>
              <a:rPr lang="en-US" dirty="0" err="1"/>
              <a:t>skleritis</a:t>
            </a:r>
            <a:r>
              <a:rPr lang="en-US" dirty="0"/>
              <a:t>, dan iritis, </a:t>
            </a:r>
            <a:r>
              <a:rPr lang="en-US" dirty="0" err="1"/>
              <a:t>tetapi</a:t>
            </a:r>
            <a:r>
              <a:rPr lang="en-US" dirty="0"/>
              <a:t> steroid </a:t>
            </a:r>
            <a:r>
              <a:rPr lang="en-US" dirty="0" err="1"/>
              <a:t>berbahaya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mengakibatkan</a:t>
            </a:r>
            <a:r>
              <a:rPr lang="en-US" dirty="0"/>
              <a:t> </a:t>
            </a:r>
            <a:r>
              <a:rPr lang="en-US" dirty="0" err="1"/>
              <a:t>penyebaran</a:t>
            </a:r>
            <a:r>
              <a:rPr lang="en-US" dirty="0"/>
              <a:t> </a:t>
            </a:r>
            <a:r>
              <a:rPr lang="en-US" dirty="0" err="1"/>
              <a:t>sistemik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208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u="sng" dirty="0"/>
              <a:t>ANAMNESA GANGGUAN SISTEM INDERA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Data </a:t>
            </a:r>
            <a:r>
              <a:rPr lang="en-GB" sz="2400" b="1" dirty="0" err="1"/>
              <a:t>Demografi</a:t>
            </a:r>
            <a:r>
              <a:rPr lang="en-GB" sz="2400" b="1" dirty="0"/>
              <a:t> </a:t>
            </a:r>
            <a:r>
              <a:rPr lang="en-GB" sz="2400" b="1" dirty="0" err="1"/>
              <a:t>dan</a:t>
            </a:r>
            <a:r>
              <a:rPr lang="en-GB" sz="2400" b="1" dirty="0"/>
              <a:t> </a:t>
            </a:r>
            <a:r>
              <a:rPr lang="en-GB" sz="2400" b="1" dirty="0" err="1"/>
              <a:t>Biografi</a:t>
            </a:r>
            <a:endParaRPr lang="en-GB" sz="2400" b="1" dirty="0"/>
          </a:p>
          <a:p>
            <a:r>
              <a:rPr lang="en-GB" sz="2400" dirty="0"/>
              <a:t>Data </a:t>
            </a:r>
            <a:r>
              <a:rPr lang="en-GB" sz="2400" dirty="0" err="1"/>
              <a:t>demografi</a:t>
            </a:r>
            <a:r>
              <a:rPr lang="en-GB" sz="2400" dirty="0"/>
              <a:t> </a:t>
            </a:r>
            <a:r>
              <a:rPr lang="en-GB" sz="2400" dirty="0" err="1"/>
              <a:t>relevan</a:t>
            </a:r>
            <a:r>
              <a:rPr lang="en-GB" sz="2400" dirty="0"/>
              <a:t> </a:t>
            </a:r>
            <a:r>
              <a:rPr lang="en-GB" sz="2400" dirty="0" err="1"/>
              <a:t>terhadap</a:t>
            </a:r>
            <a:r>
              <a:rPr lang="en-GB" sz="2400" dirty="0"/>
              <a:t> </a:t>
            </a:r>
            <a:r>
              <a:rPr lang="en-GB" sz="2400" dirty="0" err="1"/>
              <a:t>pengkajian</a:t>
            </a:r>
            <a:r>
              <a:rPr lang="en-GB" sz="2400" dirty="0"/>
              <a:t> </a:t>
            </a:r>
            <a:r>
              <a:rPr lang="en-GB" sz="2400" dirty="0" err="1"/>
              <a:t>okular</a:t>
            </a:r>
            <a:r>
              <a:rPr lang="en-GB" sz="2400" dirty="0"/>
              <a:t> </a:t>
            </a:r>
            <a:r>
              <a:rPr lang="en-GB" sz="2400" dirty="0" err="1"/>
              <a:t>termasuk</a:t>
            </a:r>
            <a:r>
              <a:rPr lang="en-GB" sz="2400" dirty="0"/>
              <a:t> </a:t>
            </a:r>
            <a:r>
              <a:rPr lang="en-GB" sz="2400" dirty="0" err="1"/>
              <a:t>umur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jenis</a:t>
            </a:r>
            <a:r>
              <a:rPr lang="en-GB" sz="2400" dirty="0"/>
              <a:t> </a:t>
            </a:r>
            <a:r>
              <a:rPr lang="en-GB" sz="2400" dirty="0" err="1"/>
              <a:t>kelamin</a:t>
            </a:r>
            <a:endParaRPr lang="en-GB" sz="2400" dirty="0"/>
          </a:p>
          <a:p>
            <a:r>
              <a:rPr lang="en-GB" sz="2400" dirty="0" err="1"/>
              <a:t>Insiden</a:t>
            </a:r>
            <a:r>
              <a:rPr lang="en-GB" sz="2400" dirty="0"/>
              <a:t> </a:t>
            </a:r>
            <a:r>
              <a:rPr lang="en-GB" sz="2400" dirty="0" err="1"/>
              <a:t>katarak</a:t>
            </a:r>
            <a:r>
              <a:rPr lang="en-GB" sz="2400" dirty="0"/>
              <a:t>,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kering</a:t>
            </a:r>
            <a:r>
              <a:rPr lang="en-GB" sz="2400" dirty="0"/>
              <a:t>, </a:t>
            </a:r>
            <a:r>
              <a:rPr lang="en-GB" sz="2400" dirty="0" err="1"/>
              <a:t>ablasia</a:t>
            </a:r>
            <a:r>
              <a:rPr lang="en-GB" sz="2400" dirty="0"/>
              <a:t> retina, </a:t>
            </a:r>
            <a:r>
              <a:rPr lang="en-GB" sz="2400" dirty="0" err="1"/>
              <a:t>glaukoma</a:t>
            </a:r>
            <a:r>
              <a:rPr lang="en-GB" sz="2400" dirty="0"/>
              <a:t>, </a:t>
            </a:r>
            <a:r>
              <a:rPr lang="en-GB" sz="2400" dirty="0" err="1"/>
              <a:t>esotropia</a:t>
            </a:r>
            <a:r>
              <a:rPr lang="en-GB" sz="2400" dirty="0"/>
              <a:t> (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mengarah</a:t>
            </a:r>
            <a:r>
              <a:rPr lang="en-GB" sz="2400" dirty="0"/>
              <a:t> </a:t>
            </a:r>
            <a:r>
              <a:rPr lang="en-GB" sz="2400" dirty="0" err="1"/>
              <a:t>keluar</a:t>
            </a:r>
            <a:r>
              <a:rPr lang="en-GB" sz="2400" dirty="0"/>
              <a:t>) </a:t>
            </a:r>
            <a:r>
              <a:rPr lang="en-GB" sz="2400" dirty="0" err="1"/>
              <a:t>meningkat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umur</a:t>
            </a:r>
            <a:endParaRPr lang="en-GB" sz="2400" dirty="0"/>
          </a:p>
          <a:p>
            <a:r>
              <a:rPr lang="en-GB" sz="2400" dirty="0" err="1"/>
              <a:t>Defisit</a:t>
            </a:r>
            <a:r>
              <a:rPr lang="en-GB" sz="2400" dirty="0"/>
              <a:t> </a:t>
            </a:r>
            <a:r>
              <a:rPr lang="en-GB" sz="2400" dirty="0" err="1"/>
              <a:t>penglihatan</a:t>
            </a:r>
            <a:r>
              <a:rPr lang="en-GB" sz="2400" dirty="0"/>
              <a:t> </a:t>
            </a:r>
            <a:r>
              <a:rPr lang="en-GB" sz="2400" dirty="0" err="1"/>
              <a:t>heriditer</a:t>
            </a:r>
            <a:r>
              <a:rPr lang="en-GB" sz="2400" dirty="0"/>
              <a:t> </a:t>
            </a:r>
            <a:r>
              <a:rPr lang="en-GB" sz="2400" dirty="0" err="1"/>
              <a:t>lebih</a:t>
            </a:r>
            <a:r>
              <a:rPr lang="en-GB" sz="2400" dirty="0"/>
              <a:t> </a:t>
            </a:r>
            <a:r>
              <a:rPr lang="en-GB" sz="2400" dirty="0" err="1"/>
              <a:t>lazim</a:t>
            </a:r>
            <a:r>
              <a:rPr lang="en-GB" sz="2400" dirty="0"/>
              <a:t> pada </a:t>
            </a:r>
            <a:r>
              <a:rPr lang="en-GB" sz="2400" dirty="0" err="1"/>
              <a:t>pria</a:t>
            </a:r>
            <a:r>
              <a:rPr lang="en-GB" sz="2400" dirty="0"/>
              <a:t> </a:t>
            </a:r>
            <a:r>
              <a:rPr lang="en-GB" sz="2400" dirty="0" err="1"/>
              <a:t>dibanding</a:t>
            </a:r>
            <a:r>
              <a:rPr lang="en-GB" sz="2400" dirty="0"/>
              <a:t> </a:t>
            </a:r>
            <a:r>
              <a:rPr lang="en-GB" sz="2400" dirty="0" err="1"/>
              <a:t>wanita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511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err="1"/>
              <a:t>Keluhan</a:t>
            </a:r>
            <a:r>
              <a:rPr lang="en-GB" b="1" u="sng" dirty="0"/>
              <a:t> Utama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Perubahan</a:t>
            </a:r>
            <a:r>
              <a:rPr lang="en-GB" sz="2400" dirty="0"/>
              <a:t> </a:t>
            </a:r>
            <a:r>
              <a:rPr lang="en-GB" sz="2400" dirty="0" err="1"/>
              <a:t>ataupun</a:t>
            </a:r>
            <a:r>
              <a:rPr lang="en-GB" sz="2400" dirty="0"/>
              <a:t> </a:t>
            </a:r>
            <a:r>
              <a:rPr lang="en-GB" sz="2400" dirty="0" err="1"/>
              <a:t>kehilangan</a:t>
            </a:r>
            <a:r>
              <a:rPr lang="en-GB" sz="2400" dirty="0"/>
              <a:t> </a:t>
            </a:r>
            <a:r>
              <a:rPr lang="en-GB" sz="2400" dirty="0" err="1"/>
              <a:t>penglihatan</a:t>
            </a:r>
            <a:endParaRPr lang="en-GB" sz="2400" dirty="0"/>
          </a:p>
          <a:p>
            <a:r>
              <a:rPr lang="en-GB" sz="2400" dirty="0" err="1"/>
              <a:t>Keluhan</a:t>
            </a:r>
            <a:r>
              <a:rPr lang="en-GB" sz="2400" dirty="0"/>
              <a:t> </a:t>
            </a:r>
            <a:r>
              <a:rPr lang="en-GB" sz="2400" dirty="0" err="1"/>
              <a:t>bisa</a:t>
            </a:r>
            <a:r>
              <a:rPr lang="en-GB" sz="2400" dirty="0"/>
              <a:t> </a:t>
            </a:r>
            <a:r>
              <a:rPr lang="en-GB" sz="2400" dirty="0" err="1"/>
              <a:t>kurang</a:t>
            </a:r>
            <a:r>
              <a:rPr lang="en-GB" sz="2400" dirty="0"/>
              <a:t> </a:t>
            </a:r>
            <a:r>
              <a:rPr lang="en-GB" sz="2400" dirty="0" err="1"/>
              <a:t>spesifik</a:t>
            </a:r>
            <a:r>
              <a:rPr lang="en-GB" sz="2400" dirty="0"/>
              <a:t>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</a:t>
            </a:r>
            <a:r>
              <a:rPr lang="en-GB" sz="2400" dirty="0" err="1"/>
              <a:t>kepala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lelah</a:t>
            </a:r>
            <a:endParaRPr lang="en-GB" sz="2400" dirty="0"/>
          </a:p>
          <a:p>
            <a:r>
              <a:rPr lang="en-GB" sz="2400" dirty="0" err="1"/>
              <a:t>Beberapa</a:t>
            </a:r>
            <a:r>
              <a:rPr lang="en-GB" sz="2400" dirty="0"/>
              <a:t> </a:t>
            </a:r>
            <a:r>
              <a:rPr lang="en-GB" sz="2400" dirty="0" err="1"/>
              <a:t>klien</a:t>
            </a:r>
            <a:r>
              <a:rPr lang="en-GB" sz="2400" dirty="0"/>
              <a:t> </a:t>
            </a:r>
            <a:r>
              <a:rPr lang="en-GB" sz="2400" dirty="0" err="1"/>
              <a:t>mungkin</a:t>
            </a:r>
            <a:r>
              <a:rPr lang="en-GB" sz="2400" dirty="0"/>
              <a:t>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mengutarakan</a:t>
            </a:r>
            <a:r>
              <a:rPr lang="en-GB" sz="2400" dirty="0"/>
              <a:t> </a:t>
            </a:r>
            <a:r>
              <a:rPr lang="en-GB" sz="2400" dirty="0" err="1"/>
              <a:t>keluhannya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65753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err="1"/>
              <a:t>Manifestasi</a:t>
            </a:r>
            <a:r>
              <a:rPr lang="en-GB" b="1" u="sng" dirty="0"/>
              <a:t> </a:t>
            </a:r>
            <a:r>
              <a:rPr lang="en-GB" b="1" u="sng" dirty="0" err="1"/>
              <a:t>Klinis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Dibagi</a:t>
            </a:r>
            <a:r>
              <a:rPr lang="en-GB" sz="2400" dirty="0"/>
              <a:t> </a:t>
            </a:r>
            <a:r>
              <a:rPr lang="en-GB" sz="2400" dirty="0" err="1"/>
              <a:t>menjadi</a:t>
            </a:r>
            <a:r>
              <a:rPr lang="en-GB" sz="2400" dirty="0"/>
              <a:t> </a:t>
            </a:r>
            <a:r>
              <a:rPr lang="en-GB" sz="2400" dirty="0" err="1"/>
              <a:t>tiga</a:t>
            </a:r>
            <a:r>
              <a:rPr lang="en-GB" sz="2400" dirty="0"/>
              <a:t> </a:t>
            </a:r>
            <a:r>
              <a:rPr lang="en-GB" sz="2400" dirty="0" err="1"/>
              <a:t>kategori</a:t>
            </a:r>
            <a:r>
              <a:rPr lang="en-GB" sz="2400" dirty="0"/>
              <a:t> </a:t>
            </a:r>
            <a:r>
              <a:rPr lang="en-GB" sz="2400" dirty="0" err="1"/>
              <a:t>dasar</a:t>
            </a:r>
            <a:r>
              <a:rPr lang="en-GB" sz="2400" dirty="0"/>
              <a:t> : </a:t>
            </a:r>
            <a:r>
              <a:rPr lang="en-GB" sz="2400" dirty="0" err="1"/>
              <a:t>penglihatan,penampakkan</a:t>
            </a:r>
            <a:r>
              <a:rPr lang="en-GB" sz="2400" dirty="0"/>
              <a:t> dan </a:t>
            </a:r>
            <a:r>
              <a:rPr lang="en-GB" sz="2400" dirty="0" err="1"/>
              <a:t>sensasi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dan </a:t>
            </a:r>
            <a:r>
              <a:rPr lang="en-GB" sz="2400" dirty="0" err="1"/>
              <a:t>ketidaknyamanan</a:t>
            </a:r>
            <a:endParaRPr lang="en-GB" sz="2400" dirty="0"/>
          </a:p>
          <a:p>
            <a:r>
              <a:rPr lang="en-GB" sz="2400" dirty="0" err="1"/>
              <a:t>Manifestasi</a:t>
            </a:r>
            <a:r>
              <a:rPr lang="en-GB" sz="2400" dirty="0"/>
              <a:t> </a:t>
            </a:r>
            <a:r>
              <a:rPr lang="en-GB" sz="2400" dirty="0" err="1"/>
              <a:t>klinis</a:t>
            </a:r>
            <a:r>
              <a:rPr lang="en-GB" sz="2400" dirty="0"/>
              <a:t> </a:t>
            </a:r>
            <a:r>
              <a:rPr lang="en-GB" sz="2400" dirty="0" err="1"/>
              <a:t>dideskripsikan</a:t>
            </a:r>
            <a:r>
              <a:rPr lang="en-GB" sz="2400" dirty="0"/>
              <a:t> </a:t>
            </a:r>
            <a:r>
              <a:rPr lang="en-GB" sz="2400" dirty="0" err="1"/>
              <a:t>berdasarkan</a:t>
            </a:r>
            <a:r>
              <a:rPr lang="en-GB" sz="2400" dirty="0"/>
              <a:t> onset, </a:t>
            </a:r>
            <a:r>
              <a:rPr lang="en-GB" sz="2400" dirty="0" err="1"/>
              <a:t>lokasi</a:t>
            </a:r>
            <a:r>
              <a:rPr lang="en-GB" sz="2400" dirty="0"/>
              <a:t>, </a:t>
            </a:r>
            <a:r>
              <a:rPr lang="en-GB" sz="2400" dirty="0" err="1"/>
              <a:t>durasi</a:t>
            </a:r>
            <a:r>
              <a:rPr lang="en-GB" sz="2400" dirty="0"/>
              <a:t> dan </a:t>
            </a:r>
            <a:r>
              <a:rPr lang="en-GB" sz="2400" dirty="0" err="1"/>
              <a:t>karakteristik</a:t>
            </a:r>
            <a:r>
              <a:rPr lang="en-GB" sz="2400" dirty="0"/>
              <a:t>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frekuensi</a:t>
            </a:r>
            <a:r>
              <a:rPr lang="en-GB" sz="2400" dirty="0"/>
              <a:t> dan </a:t>
            </a:r>
            <a:r>
              <a:rPr lang="en-GB" sz="2400" dirty="0" err="1"/>
              <a:t>derajat</a:t>
            </a:r>
            <a:endParaRPr lang="en-GB" sz="2400" dirty="0"/>
          </a:p>
          <a:p>
            <a:r>
              <a:rPr lang="en-GB" sz="2400" dirty="0" err="1"/>
              <a:t>Suasana</a:t>
            </a:r>
            <a:r>
              <a:rPr lang="en-GB" sz="2400" dirty="0"/>
              <a:t> </a:t>
            </a:r>
            <a:r>
              <a:rPr lang="en-GB" sz="2400" dirty="0" err="1"/>
              <a:t>sekitar</a:t>
            </a:r>
            <a:r>
              <a:rPr lang="en-GB" sz="2400" dirty="0"/>
              <a:t> onset dan </a:t>
            </a:r>
            <a:r>
              <a:rPr lang="en-GB" sz="2400" dirty="0" err="1"/>
              <a:t>respon</a:t>
            </a:r>
            <a:r>
              <a:rPr lang="en-GB" sz="2400" dirty="0"/>
              <a:t> </a:t>
            </a:r>
            <a:r>
              <a:rPr lang="en-GB" sz="2400" dirty="0" err="1"/>
              <a:t>klien</a:t>
            </a:r>
            <a:r>
              <a:rPr lang="en-GB" sz="2400" dirty="0"/>
              <a:t> pada </a:t>
            </a:r>
            <a:r>
              <a:rPr lang="en-GB" sz="2400" dirty="0" err="1"/>
              <a:t>pengobatan</a:t>
            </a:r>
            <a:r>
              <a:rPr lang="en-GB" sz="2400" dirty="0"/>
              <a:t> </a:t>
            </a:r>
            <a:r>
              <a:rPr lang="en-GB" sz="2400" dirty="0" err="1"/>
              <a:t>sangat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519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84632"/>
            <a:ext cx="10058400" cy="1035249"/>
          </a:xfrm>
        </p:spPr>
        <p:txBody>
          <a:bodyPr/>
          <a:lstStyle/>
          <a:p>
            <a:r>
              <a:rPr lang="en-GB" u="sng" dirty="0" err="1"/>
              <a:t>Pengkajian</a:t>
            </a:r>
            <a:r>
              <a:rPr lang="en-GB" u="sng" dirty="0"/>
              <a:t> 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33384"/>
            <a:ext cx="10058400" cy="4738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Nyeri</a:t>
            </a:r>
            <a:r>
              <a:rPr lang="en-GB" sz="2400" b="1" dirty="0"/>
              <a:t> </a:t>
            </a:r>
            <a:r>
              <a:rPr lang="en-GB" sz="2400" b="1" dirty="0" err="1"/>
              <a:t>mata</a:t>
            </a:r>
            <a:endParaRPr lang="en-GB" sz="2400" dirty="0"/>
          </a:p>
          <a:p>
            <a:r>
              <a:rPr lang="en-GB" sz="2400" dirty="0" err="1"/>
              <a:t>Sensasi</a:t>
            </a:r>
            <a:r>
              <a:rPr lang="en-GB" sz="2400" dirty="0"/>
              <a:t> </a:t>
            </a:r>
            <a:r>
              <a:rPr lang="en-GB" sz="2400" dirty="0" err="1"/>
              <a:t>benda</a:t>
            </a:r>
            <a:r>
              <a:rPr lang="en-GB" sz="2400" dirty="0"/>
              <a:t> </a:t>
            </a:r>
            <a:r>
              <a:rPr lang="en-GB" sz="2400" dirty="0" err="1"/>
              <a:t>asing</a:t>
            </a:r>
            <a:r>
              <a:rPr lang="en-GB" sz="2400" dirty="0"/>
              <a:t> </a:t>
            </a:r>
            <a:r>
              <a:rPr lang="en-GB" sz="2400" dirty="0" err="1"/>
              <a:t>menimbulkan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</a:t>
            </a:r>
            <a:r>
              <a:rPr lang="en-GB" sz="2400" dirty="0" err="1"/>
              <a:t>tajam</a:t>
            </a:r>
            <a:r>
              <a:rPr lang="en-GB" sz="2400" dirty="0"/>
              <a:t> </a:t>
            </a:r>
            <a:r>
              <a:rPr lang="en-GB" sz="2400" dirty="0" err="1"/>
              <a:t>superfisial</a:t>
            </a:r>
            <a:endParaRPr lang="en-GB" sz="2400" dirty="0"/>
          </a:p>
          <a:p>
            <a:r>
              <a:rPr lang="en-GB" sz="2400" dirty="0"/>
              <a:t>Rasa </a:t>
            </a:r>
            <a:r>
              <a:rPr lang="en-GB" sz="2400" dirty="0" err="1"/>
              <a:t>gatal</a:t>
            </a:r>
            <a:r>
              <a:rPr lang="en-GB" sz="2400" dirty="0"/>
              <a:t> </a:t>
            </a:r>
            <a:r>
              <a:rPr lang="en-GB" sz="2400" dirty="0" err="1"/>
              <a:t>dalam</a:t>
            </a:r>
            <a:r>
              <a:rPr lang="en-GB" sz="2400" dirty="0"/>
              <a:t>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mengindikasikan</a:t>
            </a:r>
            <a:r>
              <a:rPr lang="en-GB" sz="2400" dirty="0"/>
              <a:t> </a:t>
            </a:r>
            <a:r>
              <a:rPr lang="en-GB" sz="2400" dirty="0" err="1"/>
              <a:t>glaukoma</a:t>
            </a:r>
            <a:r>
              <a:rPr lang="en-GB" sz="2400" dirty="0"/>
              <a:t>, </a:t>
            </a:r>
            <a:r>
              <a:rPr lang="en-GB" sz="2400" dirty="0" err="1"/>
              <a:t>inflamasi</a:t>
            </a:r>
            <a:r>
              <a:rPr lang="en-GB" sz="2400" dirty="0"/>
              <a:t>, </a:t>
            </a:r>
            <a:r>
              <a:rPr lang="en-GB" sz="2400" dirty="0" err="1"/>
              <a:t>spasme</a:t>
            </a:r>
            <a:r>
              <a:rPr lang="en-GB" sz="2400" dirty="0"/>
              <a:t> </a:t>
            </a:r>
            <a:r>
              <a:rPr lang="en-GB" sz="2400" dirty="0" err="1"/>
              <a:t>otot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infeksi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Penglihatan</a:t>
            </a:r>
            <a:r>
              <a:rPr lang="en-GB" sz="2400" b="1" dirty="0"/>
              <a:t> abnormal</a:t>
            </a:r>
          </a:p>
          <a:p>
            <a:r>
              <a:rPr lang="en-GB" sz="2400" dirty="0" err="1"/>
              <a:t>Perubahan</a:t>
            </a:r>
            <a:r>
              <a:rPr lang="en-GB" sz="2400" dirty="0"/>
              <a:t> </a:t>
            </a:r>
            <a:r>
              <a:rPr lang="en-GB" sz="2400" dirty="0" err="1"/>
              <a:t>kemampuan</a:t>
            </a:r>
            <a:r>
              <a:rPr lang="en-GB" sz="2400" dirty="0"/>
              <a:t> visual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terjadi</a:t>
            </a:r>
            <a:r>
              <a:rPr lang="en-GB" sz="2400" dirty="0"/>
              <a:t> </a:t>
            </a:r>
            <a:r>
              <a:rPr lang="en-GB" sz="2400" dirty="0" err="1"/>
              <a:t>akibat</a:t>
            </a:r>
            <a:r>
              <a:rPr lang="en-GB" sz="2400" dirty="0"/>
              <a:t> </a:t>
            </a:r>
            <a:r>
              <a:rPr lang="en-GB" sz="2400" dirty="0" err="1"/>
              <a:t>abnormalitas</a:t>
            </a:r>
            <a:r>
              <a:rPr lang="en-GB" sz="2400" dirty="0"/>
              <a:t> pada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sepanjang</a:t>
            </a:r>
            <a:r>
              <a:rPr lang="en-GB" sz="2400" dirty="0"/>
              <a:t> </a:t>
            </a:r>
            <a:r>
              <a:rPr lang="en-GB" sz="2400" dirty="0" err="1"/>
              <a:t>jarak</a:t>
            </a:r>
            <a:r>
              <a:rPr lang="en-GB" sz="2400" dirty="0"/>
              <a:t> visual</a:t>
            </a:r>
          </a:p>
          <a:p>
            <a:pPr marL="0" indent="0">
              <a:buNone/>
            </a:pPr>
            <a:r>
              <a:rPr lang="en-GB" sz="2400" b="1" dirty="0" err="1"/>
              <a:t>Penampakan</a:t>
            </a:r>
            <a:r>
              <a:rPr lang="en-GB" sz="2400" b="1" dirty="0"/>
              <a:t> </a:t>
            </a:r>
            <a:r>
              <a:rPr lang="en-GB" sz="2400" b="1" dirty="0" err="1"/>
              <a:t>mata</a:t>
            </a:r>
            <a:r>
              <a:rPr lang="en-GB" sz="2400" b="1" dirty="0"/>
              <a:t> abnormal</a:t>
            </a:r>
          </a:p>
          <a:p>
            <a:r>
              <a:rPr lang="en-GB" sz="2400" dirty="0"/>
              <a:t>Mata </a:t>
            </a:r>
            <a:r>
              <a:rPr lang="en-GB" sz="2400" dirty="0" err="1"/>
              <a:t>merah</a:t>
            </a:r>
            <a:r>
              <a:rPr lang="en-GB" sz="2400" dirty="0"/>
              <a:t>, </a:t>
            </a:r>
            <a:r>
              <a:rPr lang="en-GB" sz="2400" dirty="0" err="1"/>
              <a:t>lesi</a:t>
            </a:r>
            <a:r>
              <a:rPr lang="en-GB" sz="2400" dirty="0"/>
              <a:t>, </a:t>
            </a:r>
            <a:r>
              <a:rPr lang="en-GB" sz="2400" dirty="0" err="1"/>
              <a:t>edema,ptosis</a:t>
            </a:r>
            <a:r>
              <a:rPr lang="en-GB" sz="2400" dirty="0"/>
              <a:t>,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posisi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abnormal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65277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64533"/>
          </a:xfrm>
        </p:spPr>
        <p:txBody>
          <a:bodyPr>
            <a:normAutofit/>
          </a:bodyPr>
          <a:lstStyle/>
          <a:p>
            <a:r>
              <a:rPr lang="en-GB" sz="3600" u="sng" dirty="0" err="1"/>
              <a:t>Tinjauan</a:t>
            </a:r>
            <a:r>
              <a:rPr lang="en-GB" sz="3600" u="sng" dirty="0"/>
              <a:t> </a:t>
            </a:r>
            <a:r>
              <a:rPr lang="en-GB" sz="3600" u="sng" dirty="0" err="1"/>
              <a:t>Sistem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27200"/>
            <a:ext cx="10058400" cy="430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Riwayat</a:t>
            </a:r>
            <a:r>
              <a:rPr lang="en-GB" sz="2400" b="1" dirty="0"/>
              <a:t> </a:t>
            </a:r>
            <a:r>
              <a:rPr lang="en-GB" sz="2400" b="1" dirty="0" err="1"/>
              <a:t>penyakit</a:t>
            </a:r>
            <a:r>
              <a:rPr lang="en-GB" sz="2400" b="1" dirty="0"/>
              <a:t> </a:t>
            </a:r>
            <a:r>
              <a:rPr lang="en-GB" sz="2400" b="1" dirty="0" err="1"/>
              <a:t>dahulu</a:t>
            </a:r>
            <a:endParaRPr lang="en-GB" sz="2400" b="1" dirty="0"/>
          </a:p>
          <a:p>
            <a:r>
              <a:rPr lang="en-GB" sz="2400" dirty="0"/>
              <a:t>Diabetes </a:t>
            </a:r>
            <a:r>
              <a:rPr lang="en-GB" sz="2400" dirty="0" err="1"/>
              <a:t>melitus</a:t>
            </a:r>
            <a:r>
              <a:rPr lang="en-GB" sz="2400" dirty="0"/>
              <a:t>, arthritis </a:t>
            </a:r>
            <a:r>
              <a:rPr lang="en-GB" sz="2400" dirty="0" err="1"/>
              <a:t>reumatoid</a:t>
            </a:r>
            <a:r>
              <a:rPr lang="en-GB" sz="2400" dirty="0"/>
              <a:t>, </a:t>
            </a:r>
            <a:r>
              <a:rPr lang="en-GB" sz="2400" dirty="0" err="1"/>
              <a:t>gangguan</a:t>
            </a:r>
            <a:r>
              <a:rPr lang="en-GB" sz="2400" dirty="0"/>
              <a:t> </a:t>
            </a:r>
            <a:r>
              <a:rPr lang="en-GB" sz="2400" dirty="0" err="1"/>
              <a:t>tiroid</a:t>
            </a:r>
            <a:r>
              <a:rPr lang="en-GB" sz="2400" dirty="0"/>
              <a:t>, </a:t>
            </a:r>
            <a:r>
              <a:rPr lang="en-GB" sz="2400" dirty="0" err="1"/>
              <a:t>hipertensi</a:t>
            </a:r>
            <a:r>
              <a:rPr lang="en-GB" sz="2400" dirty="0"/>
              <a:t>, </a:t>
            </a:r>
            <a:r>
              <a:rPr lang="en-GB" sz="2400" dirty="0" err="1"/>
              <a:t>sklerosis</a:t>
            </a:r>
            <a:r>
              <a:rPr lang="en-GB" sz="2400" dirty="0"/>
              <a:t> </a:t>
            </a:r>
            <a:r>
              <a:rPr lang="en-GB" sz="2400" dirty="0" err="1"/>
              <a:t>multipel</a:t>
            </a:r>
            <a:r>
              <a:rPr lang="en-GB" sz="2400" dirty="0"/>
              <a:t>, </a:t>
            </a:r>
            <a:r>
              <a:rPr lang="en-GB" sz="2400" dirty="0" err="1"/>
              <a:t>miastenia</a:t>
            </a:r>
            <a:r>
              <a:rPr lang="en-GB" sz="2400" dirty="0"/>
              <a:t> gravis, trauma </a:t>
            </a:r>
            <a:r>
              <a:rPr lang="en-GB" sz="2400" dirty="0" err="1"/>
              <a:t>kepala</a:t>
            </a:r>
            <a:r>
              <a:rPr lang="en-GB" sz="2400" dirty="0"/>
              <a:t>, trauma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Jika</a:t>
            </a:r>
            <a:r>
              <a:rPr lang="en-GB" sz="2400" dirty="0"/>
              <a:t> </a:t>
            </a:r>
            <a:r>
              <a:rPr lang="en-GB" sz="2400" dirty="0" err="1"/>
              <a:t>klien</a:t>
            </a:r>
            <a:r>
              <a:rPr lang="en-GB" sz="2400" dirty="0"/>
              <a:t> </a:t>
            </a:r>
            <a:r>
              <a:rPr lang="en-GB" sz="2400" dirty="0" err="1"/>
              <a:t>menggunakan</a:t>
            </a:r>
            <a:r>
              <a:rPr lang="en-GB" sz="2400" dirty="0"/>
              <a:t> </a:t>
            </a:r>
            <a:r>
              <a:rPr lang="en-GB" sz="2400" dirty="0" err="1"/>
              <a:t>kacamata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lensa</a:t>
            </a:r>
            <a:r>
              <a:rPr lang="en-GB" sz="2400" dirty="0"/>
              <a:t> </a:t>
            </a:r>
            <a:r>
              <a:rPr lang="en-GB" sz="2400" dirty="0" err="1"/>
              <a:t>kontak</a:t>
            </a:r>
            <a:r>
              <a:rPr lang="en-GB" sz="2400" dirty="0"/>
              <a:t>, </a:t>
            </a:r>
            <a:r>
              <a:rPr lang="en-GB" sz="2400" dirty="0" err="1"/>
              <a:t>tanyakan</a:t>
            </a:r>
            <a:r>
              <a:rPr lang="en-GB" sz="2400" dirty="0"/>
              <a:t> </a:t>
            </a:r>
            <a:r>
              <a:rPr lang="en-GB" sz="2400" dirty="0" err="1"/>
              <a:t>pemeriksaan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perubahan</a:t>
            </a:r>
            <a:r>
              <a:rPr lang="en-GB" sz="2400" dirty="0"/>
              <a:t> </a:t>
            </a:r>
            <a:r>
              <a:rPr lang="en-GB" sz="2400" dirty="0" err="1"/>
              <a:t>ukuran</a:t>
            </a:r>
            <a:r>
              <a:rPr lang="en-GB" sz="2400" dirty="0"/>
              <a:t> </a:t>
            </a:r>
            <a:r>
              <a:rPr lang="en-GB" sz="2400" dirty="0" err="1"/>
              <a:t>terakhir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Riwayat</a:t>
            </a:r>
            <a:r>
              <a:rPr lang="en-GB" sz="2400" b="1" dirty="0"/>
              <a:t> </a:t>
            </a:r>
            <a:r>
              <a:rPr lang="en-GB" sz="2400" b="1" dirty="0" err="1"/>
              <a:t>pembedahan</a:t>
            </a:r>
            <a:endParaRPr lang="en-GB" sz="2400" b="1" dirty="0"/>
          </a:p>
          <a:p>
            <a:r>
              <a:rPr lang="en-GB" sz="2400" i="1" dirty="0"/>
              <a:t>Laser Assisted in Situ </a:t>
            </a:r>
            <a:r>
              <a:rPr lang="en-GB" sz="2400" i="1" dirty="0" err="1"/>
              <a:t>Keratomielusis</a:t>
            </a:r>
            <a:r>
              <a:rPr lang="en-GB" sz="2400" i="1" dirty="0"/>
              <a:t> </a:t>
            </a:r>
            <a:r>
              <a:rPr lang="en-GB" sz="2400" dirty="0"/>
              <a:t>(LASIK), </a:t>
            </a:r>
            <a:r>
              <a:rPr lang="en-GB" sz="2400" dirty="0" err="1"/>
              <a:t>keratotomi</a:t>
            </a:r>
            <a:r>
              <a:rPr lang="en-GB" sz="2400" dirty="0"/>
              <a:t> radial (RK), </a:t>
            </a:r>
            <a:r>
              <a:rPr lang="en-GB" sz="2400" dirty="0" err="1"/>
              <a:t>pengangkatan</a:t>
            </a:r>
            <a:r>
              <a:rPr lang="en-GB" sz="2400" dirty="0"/>
              <a:t> </a:t>
            </a:r>
            <a:r>
              <a:rPr lang="en-GB" sz="2400" dirty="0" err="1"/>
              <a:t>katarak</a:t>
            </a:r>
            <a:r>
              <a:rPr lang="en-GB" sz="2400" dirty="0"/>
              <a:t>, </a:t>
            </a:r>
            <a:r>
              <a:rPr lang="en-GB" sz="2400" dirty="0" err="1"/>
              <a:t>terapi</a:t>
            </a:r>
            <a:r>
              <a:rPr lang="en-GB" sz="2400" dirty="0"/>
              <a:t> </a:t>
            </a:r>
            <a:r>
              <a:rPr lang="en-GB" sz="2400" dirty="0" err="1"/>
              <a:t>glaukoma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koreksi</a:t>
            </a:r>
            <a:r>
              <a:rPr lang="en-GB" sz="2400" dirty="0"/>
              <a:t> </a:t>
            </a:r>
            <a:r>
              <a:rPr lang="en-GB" sz="2400" dirty="0" err="1"/>
              <a:t>otot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Riwayat</a:t>
            </a:r>
            <a:r>
              <a:rPr lang="en-GB" sz="2400" dirty="0"/>
              <a:t> </a:t>
            </a:r>
            <a:r>
              <a:rPr lang="en-GB" sz="2400" dirty="0" err="1"/>
              <a:t>pembedahan</a:t>
            </a:r>
            <a:r>
              <a:rPr lang="en-GB" sz="2400" dirty="0"/>
              <a:t> </a:t>
            </a:r>
            <a:r>
              <a:rPr lang="en-GB" sz="2400" dirty="0" err="1"/>
              <a:t>otak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wajah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95720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16000"/>
            <a:ext cx="10058400" cy="46680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err="1"/>
              <a:t>Alergi</a:t>
            </a:r>
            <a:endParaRPr lang="en-GB" sz="2400" b="1" dirty="0"/>
          </a:p>
          <a:p>
            <a:r>
              <a:rPr lang="en-GB" sz="2400" dirty="0" err="1"/>
              <a:t>Alaergi</a:t>
            </a:r>
            <a:r>
              <a:rPr lang="en-GB" sz="2400" dirty="0"/>
              <a:t> </a:t>
            </a:r>
            <a:r>
              <a:rPr lang="en-GB" sz="2400" dirty="0" err="1"/>
              <a:t>pengobatan</a:t>
            </a:r>
            <a:r>
              <a:rPr lang="en-GB" sz="2400" dirty="0"/>
              <a:t> (</a:t>
            </a:r>
            <a:r>
              <a:rPr lang="en-GB" sz="2400" dirty="0" err="1"/>
              <a:t>tetes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) dan </a:t>
            </a:r>
            <a:r>
              <a:rPr lang="en-GB" sz="2400" dirty="0" err="1"/>
              <a:t>substansi</a:t>
            </a:r>
            <a:r>
              <a:rPr lang="en-GB" sz="2400" dirty="0"/>
              <a:t> lain </a:t>
            </a:r>
            <a:r>
              <a:rPr lang="en-GB" sz="2400" dirty="0" err="1"/>
              <a:t>seperti</a:t>
            </a:r>
            <a:r>
              <a:rPr lang="en-GB" sz="2400" dirty="0"/>
              <a:t> </a:t>
            </a:r>
            <a:r>
              <a:rPr lang="en-GB" sz="2400" dirty="0" err="1"/>
              <a:t>inhalan</a:t>
            </a:r>
            <a:r>
              <a:rPr lang="en-GB" sz="2400" dirty="0"/>
              <a:t> (</a:t>
            </a:r>
            <a:r>
              <a:rPr lang="en-GB" sz="2400" dirty="0" err="1"/>
              <a:t>debu</a:t>
            </a:r>
            <a:r>
              <a:rPr lang="en-GB" sz="2400" dirty="0"/>
              <a:t>, </a:t>
            </a:r>
            <a:r>
              <a:rPr lang="en-GB" sz="2400" dirty="0" err="1"/>
              <a:t>bahan</a:t>
            </a:r>
            <a:r>
              <a:rPr lang="en-GB" sz="2400" dirty="0"/>
              <a:t> </a:t>
            </a:r>
            <a:r>
              <a:rPr lang="en-GB" sz="2400" dirty="0" err="1"/>
              <a:t>kimia</a:t>
            </a:r>
            <a:r>
              <a:rPr lang="en-GB" sz="2400" dirty="0"/>
              <a:t>,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serbuk</a:t>
            </a:r>
            <a:r>
              <a:rPr lang="en-GB" sz="2400" dirty="0"/>
              <a:t> </a:t>
            </a:r>
            <a:r>
              <a:rPr lang="en-GB" sz="2400" dirty="0" err="1"/>
              <a:t>bunga</a:t>
            </a:r>
            <a:r>
              <a:rPr lang="en-GB" sz="2400" dirty="0"/>
              <a:t>) dan </a:t>
            </a:r>
            <a:r>
              <a:rPr lang="en-GB" sz="2400" dirty="0" err="1"/>
              <a:t>kontak</a:t>
            </a:r>
            <a:r>
              <a:rPr lang="en-GB" sz="2400" dirty="0"/>
              <a:t> </a:t>
            </a:r>
            <a:r>
              <a:rPr lang="en-GB" sz="2400" dirty="0" err="1"/>
              <a:t>lingkungan</a:t>
            </a:r>
            <a:r>
              <a:rPr lang="en-GB" sz="2400" dirty="0"/>
              <a:t> (</a:t>
            </a:r>
            <a:r>
              <a:rPr lang="en-GB" sz="2400" dirty="0" err="1"/>
              <a:t>kosmetik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serbuk</a:t>
            </a:r>
            <a:r>
              <a:rPr lang="en-GB" sz="2400" dirty="0"/>
              <a:t> </a:t>
            </a:r>
            <a:r>
              <a:rPr lang="en-GB" sz="2400" dirty="0" err="1"/>
              <a:t>bunga</a:t>
            </a:r>
            <a:r>
              <a:rPr lang="en-GB" sz="2400" dirty="0"/>
              <a:t>)</a:t>
            </a:r>
          </a:p>
          <a:p>
            <a:r>
              <a:rPr lang="en-GB" sz="2400" dirty="0"/>
              <a:t>Mata </a:t>
            </a:r>
            <a:r>
              <a:rPr lang="en-GB" sz="2400" dirty="0" err="1"/>
              <a:t>merah</a:t>
            </a:r>
            <a:r>
              <a:rPr lang="en-GB" sz="2400" dirty="0"/>
              <a:t>, </a:t>
            </a:r>
            <a:r>
              <a:rPr lang="en-GB" sz="2400" dirty="0" err="1"/>
              <a:t>lakrimasi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rasa </a:t>
            </a:r>
            <a:r>
              <a:rPr lang="en-GB" sz="2400" dirty="0" err="1"/>
              <a:t>gatal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Medikasi</a:t>
            </a:r>
            <a:endParaRPr lang="en-GB" sz="2400" b="1" dirty="0"/>
          </a:p>
          <a:p>
            <a:r>
              <a:rPr lang="en-GB" sz="2400" dirty="0" err="1"/>
              <a:t>Tanyakan</a:t>
            </a:r>
            <a:r>
              <a:rPr lang="en-GB" sz="2400" dirty="0"/>
              <a:t> </a:t>
            </a:r>
            <a:r>
              <a:rPr lang="en-GB" sz="2400" dirty="0" err="1"/>
              <a:t>secara</a:t>
            </a:r>
            <a:r>
              <a:rPr lang="en-GB" sz="2400" dirty="0"/>
              <a:t> </a:t>
            </a:r>
            <a:r>
              <a:rPr lang="en-GB" sz="2400" dirty="0" err="1"/>
              <a:t>spesifik</a:t>
            </a:r>
            <a:r>
              <a:rPr lang="en-GB" sz="2400" dirty="0"/>
              <a:t> </a:t>
            </a:r>
            <a:r>
              <a:rPr lang="en-GB" sz="2400" dirty="0" err="1"/>
              <a:t>mengenai</a:t>
            </a:r>
            <a:r>
              <a:rPr lang="en-GB" sz="2400" dirty="0"/>
              <a:t> </a:t>
            </a:r>
            <a:r>
              <a:rPr lang="en-GB" sz="2400" dirty="0" err="1"/>
              <a:t>tetes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simptomatik</a:t>
            </a:r>
            <a:r>
              <a:rPr lang="en-GB" sz="2400" dirty="0"/>
              <a:t>: </a:t>
            </a:r>
            <a:r>
              <a:rPr lang="en-GB" sz="2400" dirty="0" err="1"/>
              <a:t>tetes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antihistamin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dekongestan</a:t>
            </a:r>
            <a:r>
              <a:rPr lang="en-GB" sz="2400" dirty="0"/>
              <a:t> yang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membuat</a:t>
            </a:r>
            <a:r>
              <a:rPr lang="en-GB" sz="2400" dirty="0"/>
              <a:t> </a:t>
            </a:r>
            <a:r>
              <a:rPr lang="en-GB" sz="2400" dirty="0" err="1"/>
              <a:t>permukaan</a:t>
            </a:r>
            <a:r>
              <a:rPr lang="en-GB" sz="2400" dirty="0"/>
              <a:t> </a:t>
            </a:r>
            <a:r>
              <a:rPr lang="en-GB" sz="2400" dirty="0" err="1"/>
              <a:t>okuler</a:t>
            </a:r>
            <a:r>
              <a:rPr lang="en-GB" sz="2400" dirty="0"/>
              <a:t> </a:t>
            </a:r>
            <a:r>
              <a:rPr lang="en-GB" sz="2400" dirty="0" err="1"/>
              <a:t>menjadi</a:t>
            </a:r>
            <a:r>
              <a:rPr lang="en-GB" sz="2400" dirty="0"/>
              <a:t> </a:t>
            </a:r>
            <a:r>
              <a:rPr lang="en-GB" sz="2400" dirty="0" err="1"/>
              <a:t>kering</a:t>
            </a:r>
            <a:endParaRPr lang="en-GB" sz="2400" dirty="0"/>
          </a:p>
          <a:p>
            <a:r>
              <a:rPr lang="en-GB" sz="2400" dirty="0" err="1"/>
              <a:t>Catat</a:t>
            </a:r>
            <a:r>
              <a:rPr lang="en-GB" sz="2400" dirty="0"/>
              <a:t> </a:t>
            </a:r>
            <a:r>
              <a:rPr lang="en-GB" sz="2400" dirty="0" err="1"/>
              <a:t>juga</a:t>
            </a:r>
            <a:r>
              <a:rPr lang="en-GB" sz="2400" dirty="0"/>
              <a:t> </a:t>
            </a:r>
            <a:r>
              <a:rPr lang="en-GB" sz="2400" dirty="0" err="1"/>
              <a:t>obat</a:t>
            </a:r>
            <a:r>
              <a:rPr lang="en-GB" sz="2400" dirty="0"/>
              <a:t> </a:t>
            </a:r>
            <a:r>
              <a:rPr lang="en-GB" sz="2400" dirty="0" err="1"/>
              <a:t>sekarang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medikasi</a:t>
            </a:r>
            <a:r>
              <a:rPr lang="en-GB" sz="2400" dirty="0"/>
              <a:t> </a:t>
            </a:r>
            <a:r>
              <a:rPr lang="en-GB" sz="2400" dirty="0" err="1"/>
              <a:t>sistemik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gangguan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dulu</a:t>
            </a:r>
            <a:r>
              <a:rPr lang="en-GB" sz="2400" dirty="0"/>
              <a:t> s/d </a:t>
            </a:r>
            <a:r>
              <a:rPr lang="en-GB" sz="2400" dirty="0" err="1"/>
              <a:t>sekarang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30908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02327"/>
            <a:ext cx="10058400" cy="473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Kebiasaan</a:t>
            </a:r>
            <a:r>
              <a:rPr lang="en-GB" sz="2400" b="1" dirty="0"/>
              <a:t> </a:t>
            </a:r>
            <a:r>
              <a:rPr lang="en-GB" sz="2400" b="1" dirty="0" err="1"/>
              <a:t>makan</a:t>
            </a:r>
            <a:endParaRPr lang="en-GB" sz="2400" b="1" dirty="0"/>
          </a:p>
          <a:p>
            <a:r>
              <a:rPr lang="en-GB" sz="2400" dirty="0"/>
              <a:t>Diet kaya </a:t>
            </a:r>
            <a:r>
              <a:rPr lang="en-GB" sz="2400" dirty="0" err="1"/>
              <a:t>buah</a:t>
            </a:r>
            <a:r>
              <a:rPr lang="en-GB" sz="2400" dirty="0"/>
              <a:t>, </a:t>
            </a:r>
            <a:r>
              <a:rPr lang="en-GB" sz="2400" dirty="0" err="1"/>
              <a:t>sayur</a:t>
            </a:r>
            <a:r>
              <a:rPr lang="en-GB" sz="2400" dirty="0"/>
              <a:t>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ikan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suplemen</a:t>
            </a:r>
            <a:r>
              <a:rPr lang="en-GB" sz="2400" dirty="0"/>
              <a:t> </a:t>
            </a:r>
            <a:r>
              <a:rPr lang="en-GB" sz="2400" dirty="0" err="1"/>
              <a:t>antioksidan</a:t>
            </a:r>
            <a:r>
              <a:rPr lang="en-GB" sz="2400" dirty="0"/>
              <a:t> C, E </a:t>
            </a:r>
            <a:r>
              <a:rPr lang="en-GB" sz="2400" dirty="0" err="1"/>
              <a:t>dan</a:t>
            </a:r>
            <a:r>
              <a:rPr lang="en-GB" sz="2400" dirty="0"/>
              <a:t> beta </a:t>
            </a:r>
            <a:r>
              <a:rPr lang="en-GB" sz="2400" dirty="0" err="1"/>
              <a:t>karoten</a:t>
            </a:r>
            <a:r>
              <a:rPr lang="en-GB" sz="2400" dirty="0"/>
              <a:t> </a:t>
            </a:r>
            <a:r>
              <a:rPr lang="en-GB" sz="2400" dirty="0" err="1"/>
              <a:t>memiliki</a:t>
            </a:r>
            <a:r>
              <a:rPr lang="en-GB" sz="2400" dirty="0"/>
              <a:t> </a:t>
            </a:r>
            <a:r>
              <a:rPr lang="en-GB" sz="2400" dirty="0" err="1"/>
              <a:t>potensi</a:t>
            </a:r>
            <a:r>
              <a:rPr lang="en-GB" sz="2400" dirty="0"/>
              <a:t> </a:t>
            </a:r>
            <a:r>
              <a:rPr lang="en-GB" sz="2400" dirty="0" err="1"/>
              <a:t>untuk</a:t>
            </a:r>
            <a:r>
              <a:rPr lang="en-GB" sz="2400" dirty="0"/>
              <a:t> </a:t>
            </a:r>
            <a:r>
              <a:rPr lang="en-GB" sz="2400" dirty="0" err="1"/>
              <a:t>mengurangi</a:t>
            </a:r>
            <a:r>
              <a:rPr lang="en-GB" sz="2400" dirty="0"/>
              <a:t> </a:t>
            </a:r>
            <a:r>
              <a:rPr lang="en-GB" sz="2400" dirty="0" err="1"/>
              <a:t>insiden</a:t>
            </a:r>
            <a:r>
              <a:rPr lang="en-GB" sz="2400" dirty="0"/>
              <a:t> </a:t>
            </a:r>
            <a:r>
              <a:rPr lang="en-GB" sz="2400" dirty="0" err="1"/>
              <a:t>masalah</a:t>
            </a:r>
            <a:r>
              <a:rPr lang="en-GB" sz="2400" dirty="0"/>
              <a:t> visual </a:t>
            </a:r>
            <a:r>
              <a:rPr lang="en-GB" sz="2400" dirty="0" err="1"/>
              <a:t>dan</a:t>
            </a:r>
            <a:r>
              <a:rPr lang="en-GB" sz="2400" dirty="0"/>
              <a:t> </a:t>
            </a:r>
            <a:r>
              <a:rPr lang="en-GB" sz="2400" dirty="0" err="1"/>
              <a:t>degenerasi</a:t>
            </a:r>
            <a:r>
              <a:rPr lang="en-GB" sz="2400" dirty="0"/>
              <a:t> </a:t>
            </a:r>
            <a:r>
              <a:rPr lang="en-GB" sz="2400" dirty="0" err="1"/>
              <a:t>makular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Riwayat</a:t>
            </a:r>
            <a:r>
              <a:rPr lang="en-GB" sz="2400" b="1" dirty="0"/>
              <a:t> </a:t>
            </a:r>
            <a:r>
              <a:rPr lang="en-GB" sz="2400" b="1" dirty="0" err="1"/>
              <a:t>sosial</a:t>
            </a:r>
            <a:endParaRPr lang="en-GB" sz="2400" b="1" dirty="0"/>
          </a:p>
          <a:p>
            <a:r>
              <a:rPr lang="en-GB" sz="2400" dirty="0" err="1"/>
              <a:t>Kacamata</a:t>
            </a:r>
            <a:r>
              <a:rPr lang="en-GB" sz="2400" dirty="0"/>
              <a:t> </a:t>
            </a:r>
            <a:r>
              <a:rPr lang="en-GB" sz="2400" dirty="0" err="1"/>
              <a:t>sinar</a:t>
            </a:r>
            <a:r>
              <a:rPr lang="en-GB" sz="2400" dirty="0"/>
              <a:t> </a:t>
            </a:r>
            <a:r>
              <a:rPr lang="en-GB" sz="2400" dirty="0" err="1"/>
              <a:t>penting</a:t>
            </a:r>
            <a:r>
              <a:rPr lang="en-GB" sz="2400" dirty="0"/>
              <a:t> </a:t>
            </a:r>
            <a:r>
              <a:rPr lang="en-GB" sz="2400" dirty="0" err="1"/>
              <a:t>karena</a:t>
            </a:r>
            <a:r>
              <a:rPr lang="en-GB" sz="2400" dirty="0"/>
              <a:t> </a:t>
            </a:r>
            <a:r>
              <a:rPr lang="en-GB" sz="2400" dirty="0" err="1"/>
              <a:t>berkas</a:t>
            </a:r>
            <a:r>
              <a:rPr lang="en-GB" sz="2400" dirty="0"/>
              <a:t> </a:t>
            </a:r>
            <a:r>
              <a:rPr lang="en-GB" sz="2400" dirty="0" err="1"/>
              <a:t>sinar</a:t>
            </a:r>
            <a:r>
              <a:rPr lang="en-GB" sz="2400" dirty="0"/>
              <a:t> ultraviolet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merusak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Merokok</a:t>
            </a:r>
            <a:r>
              <a:rPr lang="en-GB" sz="2400" dirty="0"/>
              <a:t> </a:t>
            </a:r>
            <a:r>
              <a:rPr lang="en-GB" sz="2400" dirty="0" err="1"/>
              <a:t>berhubungan</a:t>
            </a:r>
            <a:r>
              <a:rPr lang="en-GB" sz="2400" dirty="0"/>
              <a:t> </a:t>
            </a:r>
            <a:r>
              <a:rPr lang="en-GB" sz="2400" dirty="0" err="1"/>
              <a:t>dengan</a:t>
            </a:r>
            <a:r>
              <a:rPr lang="en-GB" sz="2400" dirty="0"/>
              <a:t> </a:t>
            </a:r>
            <a:r>
              <a:rPr lang="en-GB" sz="2400" dirty="0" err="1"/>
              <a:t>peningkatan</a:t>
            </a:r>
            <a:r>
              <a:rPr lang="en-GB" sz="2400" dirty="0"/>
              <a:t> </a:t>
            </a:r>
            <a:r>
              <a:rPr lang="en-GB" sz="2400" dirty="0" err="1"/>
              <a:t>degenerasi</a:t>
            </a:r>
            <a:r>
              <a:rPr lang="en-GB" sz="2400" dirty="0"/>
              <a:t> </a:t>
            </a:r>
            <a:r>
              <a:rPr lang="en-GB" sz="2400" dirty="0" err="1"/>
              <a:t>makular</a:t>
            </a:r>
            <a:endParaRPr lang="en-GB" sz="2400" dirty="0"/>
          </a:p>
          <a:p>
            <a:r>
              <a:rPr lang="en-GB" sz="2400" dirty="0" err="1"/>
              <a:t>Pekerjaan</a:t>
            </a:r>
            <a:r>
              <a:rPr lang="en-GB" sz="2400" dirty="0"/>
              <a:t>, </a:t>
            </a:r>
            <a:r>
              <a:rPr lang="en-GB" sz="2400" dirty="0" err="1"/>
              <a:t>hobi</a:t>
            </a:r>
            <a:r>
              <a:rPr lang="en-GB" sz="2400" dirty="0"/>
              <a:t>, </a:t>
            </a:r>
            <a:r>
              <a:rPr lang="en-GB" sz="2400" dirty="0" err="1"/>
              <a:t>rekreasi</a:t>
            </a:r>
            <a:r>
              <a:rPr lang="en-GB" sz="2400" dirty="0"/>
              <a:t>, </a:t>
            </a:r>
            <a:r>
              <a:rPr lang="en-GB" sz="2400" dirty="0" err="1"/>
              <a:t>perilaku</a:t>
            </a:r>
            <a:r>
              <a:rPr lang="en-GB" sz="2400" dirty="0"/>
              <a:t> </a:t>
            </a:r>
            <a:r>
              <a:rPr lang="en-GB" sz="2400" dirty="0" err="1"/>
              <a:t>hidup</a:t>
            </a:r>
            <a:r>
              <a:rPr lang="en-GB" sz="2400" dirty="0"/>
              <a:t> </a:t>
            </a:r>
            <a:r>
              <a:rPr lang="en-GB" sz="2400" dirty="0" err="1"/>
              <a:t>sehat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14222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 err="1"/>
              <a:t>Riwayat</a:t>
            </a:r>
            <a:r>
              <a:rPr lang="en-GB" sz="3600" b="1" dirty="0"/>
              <a:t> </a:t>
            </a:r>
            <a:r>
              <a:rPr lang="en-GB" sz="3600" b="1" dirty="0" err="1"/>
              <a:t>Kesehatan</a:t>
            </a:r>
            <a:r>
              <a:rPr lang="en-GB" sz="3600" b="1" dirty="0"/>
              <a:t> </a:t>
            </a:r>
            <a:r>
              <a:rPr lang="en-GB" sz="3600" b="1" dirty="0" err="1"/>
              <a:t>Keluarga</a:t>
            </a:r>
            <a:endParaRPr lang="en-GB" sz="3600" b="1" dirty="0"/>
          </a:p>
          <a:p>
            <a:r>
              <a:rPr lang="en-GB" sz="3600" dirty="0"/>
              <a:t>Strabismus, </a:t>
            </a:r>
            <a:r>
              <a:rPr lang="en-GB" sz="3600" dirty="0" err="1"/>
              <a:t>glaukoma</a:t>
            </a:r>
            <a:r>
              <a:rPr lang="en-GB" sz="3600" dirty="0"/>
              <a:t>, </a:t>
            </a:r>
            <a:r>
              <a:rPr lang="en-GB" sz="3600" dirty="0" err="1"/>
              <a:t>miopia</a:t>
            </a:r>
            <a:r>
              <a:rPr lang="en-GB" sz="3600" dirty="0"/>
              <a:t>, </a:t>
            </a:r>
            <a:r>
              <a:rPr lang="en-GB" sz="3600" dirty="0" err="1"/>
              <a:t>hipermiopia</a:t>
            </a:r>
            <a:r>
              <a:rPr lang="en-GB" sz="3600" dirty="0"/>
              <a:t>, diabetes </a:t>
            </a:r>
            <a:r>
              <a:rPr lang="en-GB" sz="3600" dirty="0" err="1"/>
              <a:t>melitus</a:t>
            </a:r>
            <a:r>
              <a:rPr lang="en-GB" sz="3600" dirty="0"/>
              <a:t>, retinoblastoma, retinitis </a:t>
            </a:r>
            <a:r>
              <a:rPr lang="en-GB" sz="3600" dirty="0" err="1"/>
              <a:t>pigmentosa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</a:t>
            </a:r>
            <a:r>
              <a:rPr lang="en-GB" sz="3600" dirty="0" err="1"/>
              <a:t>degenerasi</a:t>
            </a:r>
            <a:r>
              <a:rPr lang="en-GB" sz="3600" dirty="0"/>
              <a:t> </a:t>
            </a:r>
            <a:r>
              <a:rPr lang="en-GB" sz="3600" dirty="0" err="1"/>
              <a:t>makular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84533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63864"/>
          </a:xfrm>
        </p:spPr>
        <p:txBody>
          <a:bodyPr>
            <a:normAutofit/>
          </a:bodyPr>
          <a:lstStyle/>
          <a:p>
            <a:r>
              <a:rPr lang="en-GB" sz="3200" dirty="0"/>
              <a:t>PEMERIKSAAN FISIK INDIVIDU SEHAT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48496"/>
            <a:ext cx="10058400" cy="4523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err="1"/>
              <a:t>Inspeksi</a:t>
            </a:r>
            <a:endParaRPr lang="en-GB" sz="2400" b="1" dirty="0"/>
          </a:p>
          <a:p>
            <a:r>
              <a:rPr lang="en-GB" sz="2400" dirty="0" err="1"/>
              <a:t>Ketajaman</a:t>
            </a:r>
            <a:r>
              <a:rPr lang="en-GB" sz="2400" dirty="0"/>
              <a:t> </a:t>
            </a:r>
            <a:r>
              <a:rPr lang="en-GB" sz="2400" dirty="0" err="1"/>
              <a:t>penglihatan</a:t>
            </a:r>
            <a:r>
              <a:rPr lang="en-GB" sz="2400" dirty="0"/>
              <a:t> 20/20</a:t>
            </a:r>
          </a:p>
          <a:p>
            <a:r>
              <a:rPr lang="en-GB" sz="2400" dirty="0" err="1"/>
              <a:t>Alis</a:t>
            </a:r>
            <a:r>
              <a:rPr lang="en-GB" sz="2400" dirty="0"/>
              <a:t> </a:t>
            </a:r>
            <a:r>
              <a:rPr lang="en-GB" sz="2400" dirty="0" err="1"/>
              <a:t>penuh</a:t>
            </a:r>
            <a:r>
              <a:rPr lang="en-GB" sz="2400" dirty="0"/>
              <a:t>, </a:t>
            </a:r>
            <a:r>
              <a:rPr lang="en-GB" sz="2400" dirty="0" err="1"/>
              <a:t>dapat</a:t>
            </a:r>
            <a:r>
              <a:rPr lang="en-GB" sz="2400" dirty="0"/>
              <a:t> </a:t>
            </a:r>
            <a:r>
              <a:rPr lang="en-GB" sz="2400" dirty="0" err="1"/>
              <a:t>digerakkan</a:t>
            </a:r>
            <a:endParaRPr lang="en-GB" sz="2400" dirty="0"/>
          </a:p>
          <a:p>
            <a:r>
              <a:rPr lang="en-GB" sz="2400" dirty="0" err="1"/>
              <a:t>Bulu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melengkung</a:t>
            </a:r>
            <a:r>
              <a:rPr lang="en-GB" sz="2400" dirty="0"/>
              <a:t> </a:t>
            </a:r>
            <a:r>
              <a:rPr lang="en-GB" sz="2400" dirty="0" err="1"/>
              <a:t>keluar</a:t>
            </a:r>
            <a:r>
              <a:rPr lang="en-GB" sz="2400" dirty="0"/>
              <a:t> </a:t>
            </a:r>
            <a:r>
              <a:rPr lang="en-GB" sz="2400" dirty="0" err="1"/>
              <a:t>menjauhi</a:t>
            </a:r>
            <a:r>
              <a:rPr lang="en-GB" sz="2400" dirty="0"/>
              <a:t> bola </a:t>
            </a:r>
            <a:r>
              <a:rPr lang="en-GB" sz="2400" dirty="0" err="1"/>
              <a:t>mata</a:t>
            </a:r>
            <a:endParaRPr lang="en-GB" sz="2400" dirty="0"/>
          </a:p>
          <a:p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ptosis</a:t>
            </a:r>
          </a:p>
          <a:p>
            <a:r>
              <a:rPr lang="en-GB" sz="2400" dirty="0" err="1"/>
              <a:t>Kelopak</a:t>
            </a:r>
            <a:r>
              <a:rPr lang="en-GB" sz="2400" dirty="0"/>
              <a:t>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lesi</a:t>
            </a:r>
            <a:r>
              <a:rPr lang="en-GB" sz="2400" dirty="0"/>
              <a:t>/ </a:t>
            </a:r>
            <a:r>
              <a:rPr lang="en-GB" sz="2400" dirty="0" err="1"/>
              <a:t>inflamasi</a:t>
            </a:r>
            <a:endParaRPr lang="en-GB" sz="2400" dirty="0"/>
          </a:p>
          <a:p>
            <a:r>
              <a:rPr lang="en-GB" sz="2400" dirty="0"/>
              <a:t>Mata </a:t>
            </a:r>
            <a:r>
              <a:rPr lang="en-GB" sz="2400" dirty="0" err="1"/>
              <a:t>lembab</a:t>
            </a:r>
            <a:endParaRPr lang="en-GB" sz="2400" dirty="0"/>
          </a:p>
          <a:p>
            <a:r>
              <a:rPr lang="en-GB" sz="2400" dirty="0" err="1"/>
              <a:t>Konjungtiva</a:t>
            </a:r>
            <a:r>
              <a:rPr lang="en-GB" sz="2400" dirty="0"/>
              <a:t> </a:t>
            </a:r>
            <a:r>
              <a:rPr lang="en-GB" sz="2400" dirty="0" err="1"/>
              <a:t>palpebra</a:t>
            </a:r>
            <a:r>
              <a:rPr lang="en-GB" sz="2400" dirty="0"/>
              <a:t> </a:t>
            </a:r>
            <a:r>
              <a:rPr lang="en-GB" sz="2400" dirty="0" err="1"/>
              <a:t>merah</a:t>
            </a:r>
            <a:r>
              <a:rPr lang="en-GB" sz="2400" dirty="0"/>
              <a:t> </a:t>
            </a:r>
            <a:r>
              <a:rPr lang="en-GB" sz="2400" dirty="0" err="1"/>
              <a:t>muda</a:t>
            </a:r>
            <a:r>
              <a:rPr lang="en-GB" sz="2400" dirty="0"/>
              <a:t>, </a:t>
            </a:r>
            <a:r>
              <a:rPr lang="en-GB" sz="2400" dirty="0" err="1"/>
              <a:t>konjungtiva</a:t>
            </a:r>
            <a:r>
              <a:rPr lang="en-GB" sz="2400" dirty="0"/>
              <a:t> </a:t>
            </a:r>
            <a:r>
              <a:rPr lang="en-GB" sz="2400" dirty="0" err="1"/>
              <a:t>bulbi</a:t>
            </a:r>
            <a:r>
              <a:rPr lang="en-GB" sz="2400" dirty="0"/>
              <a:t> </a:t>
            </a:r>
            <a:r>
              <a:rPr lang="en-GB" sz="2400" dirty="0" err="1"/>
              <a:t>jernih</a:t>
            </a:r>
            <a:r>
              <a:rPr lang="en-GB" sz="2400" dirty="0"/>
              <a:t>, </a:t>
            </a:r>
            <a:r>
              <a:rPr lang="en-GB" sz="2400" dirty="0" err="1"/>
              <a:t>warna</a:t>
            </a:r>
            <a:r>
              <a:rPr lang="en-GB" sz="2400" dirty="0"/>
              <a:t> </a:t>
            </a:r>
            <a:r>
              <a:rPr lang="en-GB" sz="2400" dirty="0" err="1"/>
              <a:t>sklera</a:t>
            </a:r>
            <a:r>
              <a:rPr lang="en-GB" sz="2400" dirty="0"/>
              <a:t> normal,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kemerahan</a:t>
            </a:r>
            <a:endParaRPr lang="en-GB" sz="2400" dirty="0"/>
          </a:p>
          <a:p>
            <a:r>
              <a:rPr lang="en-GB" sz="2400" dirty="0" err="1"/>
              <a:t>Reflek</a:t>
            </a:r>
            <a:r>
              <a:rPr lang="en-GB" sz="2400" dirty="0"/>
              <a:t> </a:t>
            </a:r>
            <a:r>
              <a:rPr lang="en-GB" sz="2400" dirty="0" err="1"/>
              <a:t>cahaya</a:t>
            </a:r>
            <a:r>
              <a:rPr lang="en-GB" sz="2400" dirty="0"/>
              <a:t> </a:t>
            </a:r>
            <a:r>
              <a:rPr lang="en-GB" sz="2400" dirty="0" err="1"/>
              <a:t>kornea</a:t>
            </a:r>
            <a:r>
              <a:rPr lang="en-GB" sz="2400" dirty="0"/>
              <a:t> </a:t>
            </a:r>
            <a:r>
              <a:rPr lang="en-GB" sz="2400" dirty="0" err="1"/>
              <a:t>simetris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9638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8439-1BCA-43A2-8982-67A7B708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ORGANON VISUS</a:t>
            </a:r>
            <a:endParaRPr lang="en-ID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C12CC-853D-491A-9A41-5AF038B8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42080"/>
          </a:xfrm>
        </p:spPr>
        <p:txBody>
          <a:bodyPr>
            <a:normAutofit/>
          </a:bodyPr>
          <a:lstStyle/>
          <a:p>
            <a:r>
              <a:rPr lang="en-US" sz="2400" dirty="0"/>
              <a:t>OCULUS</a:t>
            </a:r>
          </a:p>
          <a:p>
            <a:pPr lvl="1"/>
            <a:r>
              <a:rPr lang="en-US" sz="2000" dirty="0"/>
              <a:t>Bulbus oculi</a:t>
            </a:r>
          </a:p>
          <a:p>
            <a:pPr lvl="1"/>
            <a:r>
              <a:rPr lang="en-US" sz="2000" dirty="0"/>
              <a:t>Nervus opticus</a:t>
            </a:r>
          </a:p>
          <a:p>
            <a:r>
              <a:rPr lang="en-US" sz="2400" dirty="0"/>
              <a:t>OCULI ACCESSORIUS</a:t>
            </a:r>
          </a:p>
          <a:p>
            <a:pPr lvl="1"/>
            <a:r>
              <a:rPr lang="en-US" sz="2000" dirty="0"/>
              <a:t>Supercilium (eyebrow)</a:t>
            </a:r>
          </a:p>
          <a:p>
            <a:pPr lvl="1"/>
            <a:r>
              <a:rPr lang="en-US" sz="2000" dirty="0"/>
              <a:t>Palpebra – </a:t>
            </a:r>
            <a:r>
              <a:rPr lang="en-US" sz="2000" dirty="0" err="1"/>
              <a:t>congjungtiva</a:t>
            </a:r>
            <a:endParaRPr lang="en-US" sz="2000" dirty="0"/>
          </a:p>
          <a:p>
            <a:pPr lvl="1"/>
            <a:r>
              <a:rPr lang="en-US" sz="2000" dirty="0"/>
              <a:t>M. extrinsic bulbi</a:t>
            </a:r>
          </a:p>
          <a:p>
            <a:pPr lvl="1"/>
            <a:r>
              <a:rPr lang="en-US" sz="2000" dirty="0"/>
              <a:t>Apparatus </a:t>
            </a:r>
            <a:r>
              <a:rPr lang="en-US" sz="2000" dirty="0" err="1"/>
              <a:t>lacrimalis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618116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635617"/>
            <a:ext cx="10058400" cy="4536583"/>
          </a:xfrm>
        </p:spPr>
        <p:txBody>
          <a:bodyPr>
            <a:normAutofit/>
          </a:bodyPr>
          <a:lstStyle/>
          <a:p>
            <a:r>
              <a:rPr lang="en-GB" sz="2400" i="1" dirty="0"/>
              <a:t>PERRLA </a:t>
            </a:r>
            <a:r>
              <a:rPr lang="en-GB" sz="2400" dirty="0"/>
              <a:t>(</a:t>
            </a:r>
            <a:r>
              <a:rPr lang="en-GB" sz="2400" i="1" dirty="0"/>
              <a:t>pupil equal, round, reactive to light and </a:t>
            </a:r>
            <a:r>
              <a:rPr lang="en-GB" sz="2400" i="1" dirty="0" err="1"/>
              <a:t>accomodation</a:t>
            </a:r>
            <a:r>
              <a:rPr lang="en-GB" sz="2400" dirty="0"/>
              <a:t>)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 err="1">
                <a:sym typeface="Wingdings" pitchFamily="2" charset="2"/>
              </a:rPr>
              <a:t>bulat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simetris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reaktif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terhadap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cahaya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akomodasi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 err="1">
                <a:sym typeface="Wingdings" pitchFamily="2" charset="2"/>
              </a:rPr>
              <a:t>Kornea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halus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lensa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dan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kamera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okuli</a:t>
            </a:r>
            <a:r>
              <a:rPr lang="en-GB" sz="2400" dirty="0">
                <a:sym typeface="Wingdings" pitchFamily="2" charset="2"/>
              </a:rPr>
              <a:t> anterior </a:t>
            </a:r>
            <a:r>
              <a:rPr lang="en-GB" sz="2400" dirty="0" err="1">
                <a:sym typeface="Wingdings" pitchFamily="2" charset="2"/>
              </a:rPr>
              <a:t>jernih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>
                <a:sym typeface="Wingdings" pitchFamily="2" charset="2"/>
              </a:rPr>
              <a:t>Iris </a:t>
            </a:r>
            <a:r>
              <a:rPr lang="en-GB" sz="2400" dirty="0" err="1">
                <a:sym typeface="Wingdings" pitchFamily="2" charset="2"/>
              </a:rPr>
              <a:t>terwarnai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sempurna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>
                <a:sym typeface="Wingdings" pitchFamily="2" charset="2"/>
              </a:rPr>
              <a:t>EOMs (</a:t>
            </a:r>
            <a:r>
              <a:rPr lang="en-GB" sz="2400" dirty="0" err="1">
                <a:sym typeface="Wingdings" pitchFamily="2" charset="2"/>
              </a:rPr>
              <a:t>extraokular</a:t>
            </a:r>
            <a:r>
              <a:rPr lang="en-GB" sz="2400" dirty="0">
                <a:sym typeface="Wingdings" pitchFamily="2" charset="2"/>
              </a:rPr>
              <a:t> movements) </a:t>
            </a:r>
            <a:r>
              <a:rPr lang="en-GB" sz="2400" dirty="0" err="1">
                <a:sym typeface="Wingdings" pitchFamily="2" charset="2"/>
              </a:rPr>
              <a:t>penuh</a:t>
            </a:r>
            <a:r>
              <a:rPr lang="en-GB" sz="2400" dirty="0">
                <a:sym typeface="Wingdings" pitchFamily="2" charset="2"/>
              </a:rPr>
              <a:t>, </a:t>
            </a:r>
            <a:r>
              <a:rPr lang="en-GB" sz="2400" dirty="0" err="1">
                <a:sym typeface="Wingdings" pitchFamily="2" charset="2"/>
              </a:rPr>
              <a:t>tanpa</a:t>
            </a:r>
            <a:r>
              <a:rPr lang="en-GB" sz="2400" dirty="0">
                <a:sym typeface="Wingdings" pitchFamily="2" charset="2"/>
              </a:rPr>
              <a:t> nystagmus (</a:t>
            </a:r>
            <a:r>
              <a:rPr lang="en-GB" sz="2400" dirty="0" err="1">
                <a:sym typeface="Wingdings" pitchFamily="2" charset="2"/>
              </a:rPr>
              <a:t>juling</a:t>
            </a:r>
            <a:r>
              <a:rPr lang="en-GB" sz="2400" dirty="0">
                <a:sym typeface="Wingdings" pitchFamily="2" charset="2"/>
              </a:rPr>
              <a:t>)</a:t>
            </a:r>
          </a:p>
          <a:p>
            <a:r>
              <a:rPr lang="en-GB" sz="2400" dirty="0" err="1">
                <a:sym typeface="Wingdings" pitchFamily="2" charset="2"/>
              </a:rPr>
              <a:t>Gerakan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konjugat</a:t>
            </a:r>
            <a:endParaRPr lang="en-GB" sz="2400" dirty="0">
              <a:sym typeface="Wingdings" pitchFamily="2" charset="2"/>
            </a:endParaRPr>
          </a:p>
          <a:p>
            <a:r>
              <a:rPr lang="en-GB" sz="2400" dirty="0" err="1">
                <a:sym typeface="Wingdings" pitchFamily="2" charset="2"/>
              </a:rPr>
              <a:t>Tidak</a:t>
            </a:r>
            <a:r>
              <a:rPr lang="en-GB" sz="2400" dirty="0">
                <a:sym typeface="Wingdings" pitchFamily="2" charset="2"/>
              </a:rPr>
              <a:t> strabismus (</a:t>
            </a:r>
            <a:r>
              <a:rPr lang="en-GB" sz="2400" dirty="0" err="1">
                <a:sym typeface="Wingdings" pitchFamily="2" charset="2"/>
              </a:rPr>
              <a:t>mengarah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ke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arah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yg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sama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bersdamaan</a:t>
            </a:r>
            <a:r>
              <a:rPr lang="en-GB" sz="2400" dirty="0">
                <a:sym typeface="Wingdings" pitchFamily="2" charset="2"/>
              </a:rPr>
              <a:t>)</a:t>
            </a:r>
          </a:p>
          <a:p>
            <a:r>
              <a:rPr lang="en-GB" sz="2400" dirty="0" err="1">
                <a:sym typeface="Wingdings" pitchFamily="2" charset="2"/>
              </a:rPr>
              <a:t>Lapang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pandang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konfrontasi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err="1">
                <a:sym typeface="Wingdings" pitchFamily="2" charset="2"/>
              </a:rPr>
              <a:t>penuh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87487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313645"/>
            <a:ext cx="10058400" cy="48585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 err="1"/>
              <a:t>Palpasi</a:t>
            </a:r>
            <a:r>
              <a:rPr lang="en-GB" sz="2400" b="1" dirty="0"/>
              <a:t> </a:t>
            </a:r>
          </a:p>
          <a:p>
            <a:r>
              <a:rPr lang="en-GB" sz="2400" dirty="0"/>
              <a:t>Bola </a:t>
            </a:r>
            <a:r>
              <a:rPr lang="en-GB" sz="2400" dirty="0" err="1"/>
              <a:t>mata</a:t>
            </a:r>
            <a:r>
              <a:rPr lang="en-GB" sz="2400" dirty="0"/>
              <a:t> </a:t>
            </a:r>
            <a:r>
              <a:rPr lang="en-GB" sz="2400" dirty="0" err="1"/>
              <a:t>lunak</a:t>
            </a:r>
            <a:endParaRPr lang="en-GB" sz="2400" dirty="0"/>
          </a:p>
          <a:p>
            <a:r>
              <a:rPr lang="en-GB" sz="2400" dirty="0" err="1"/>
              <a:t>Orbita</a:t>
            </a:r>
            <a:r>
              <a:rPr lang="en-GB" sz="2400" dirty="0"/>
              <a:t>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edema</a:t>
            </a:r>
            <a:endParaRPr lang="en-GB" sz="2400" dirty="0"/>
          </a:p>
          <a:p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</a:t>
            </a:r>
            <a:r>
              <a:rPr lang="en-GB" sz="2400" dirty="0" err="1"/>
              <a:t>regurgitasi</a:t>
            </a:r>
            <a:r>
              <a:rPr lang="en-GB" sz="2400" dirty="0"/>
              <a:t> </a:t>
            </a:r>
            <a:r>
              <a:rPr lang="en-GB" sz="2400" dirty="0" err="1"/>
              <a:t>punkta</a:t>
            </a:r>
            <a:endParaRPr lang="en-GB" sz="2400" dirty="0"/>
          </a:p>
          <a:p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nyeri</a:t>
            </a:r>
            <a:r>
              <a:rPr lang="en-GB" sz="2400" dirty="0"/>
              <a:t> </a:t>
            </a:r>
            <a:r>
              <a:rPr lang="en-GB" sz="2400" dirty="0" err="1"/>
              <a:t>pada</a:t>
            </a:r>
            <a:r>
              <a:rPr lang="en-GB" sz="2400" dirty="0"/>
              <a:t> </a:t>
            </a:r>
            <a:r>
              <a:rPr lang="en-GB" sz="2400" dirty="0" err="1"/>
              <a:t>aparatus</a:t>
            </a:r>
            <a:r>
              <a:rPr lang="en-GB" sz="2400" dirty="0"/>
              <a:t> </a:t>
            </a:r>
            <a:r>
              <a:rPr lang="en-GB" sz="2400" dirty="0" err="1"/>
              <a:t>lakrimalis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Pemeriksaan</a:t>
            </a:r>
            <a:r>
              <a:rPr lang="en-GB" sz="2400" b="1" dirty="0"/>
              <a:t> </a:t>
            </a:r>
            <a:r>
              <a:rPr lang="en-GB" sz="2400" b="1" dirty="0" err="1"/>
              <a:t>Funduskopi</a:t>
            </a:r>
            <a:endParaRPr lang="en-GB" sz="2400" b="1" dirty="0"/>
          </a:p>
          <a:p>
            <a:r>
              <a:rPr lang="en-GB" sz="2400" dirty="0" err="1"/>
              <a:t>Reflek</a:t>
            </a:r>
            <a:r>
              <a:rPr lang="en-GB" sz="2400" dirty="0"/>
              <a:t> </a:t>
            </a:r>
            <a:r>
              <a:rPr lang="en-GB" sz="2400" dirty="0" err="1"/>
              <a:t>merah</a:t>
            </a:r>
            <a:r>
              <a:rPr lang="en-GB" sz="2400" dirty="0"/>
              <a:t> </a:t>
            </a:r>
            <a:r>
              <a:rPr lang="en-GB" sz="2400" dirty="0" err="1"/>
              <a:t>tervisualisasi</a:t>
            </a:r>
            <a:endParaRPr lang="en-GB" sz="2400" dirty="0"/>
          </a:p>
          <a:p>
            <a:r>
              <a:rPr lang="en-GB" sz="2400" dirty="0" err="1"/>
              <a:t>Rasio</a:t>
            </a:r>
            <a:r>
              <a:rPr lang="en-GB" sz="2400" dirty="0"/>
              <a:t> AV </a:t>
            </a:r>
            <a:r>
              <a:rPr lang="en-GB" sz="2400" dirty="0" err="1"/>
              <a:t>sekitar</a:t>
            </a:r>
            <a:r>
              <a:rPr lang="en-GB" sz="2400" dirty="0"/>
              <a:t> 2:3</a:t>
            </a:r>
          </a:p>
          <a:p>
            <a:r>
              <a:rPr lang="en-GB" sz="2400" dirty="0" err="1"/>
              <a:t>Pembuluh</a:t>
            </a:r>
            <a:r>
              <a:rPr lang="en-GB" sz="2400" dirty="0"/>
              <a:t> </a:t>
            </a:r>
            <a:r>
              <a:rPr lang="en-GB" sz="2400" dirty="0" err="1"/>
              <a:t>darah</a:t>
            </a:r>
            <a:r>
              <a:rPr lang="en-GB" sz="2400" dirty="0"/>
              <a:t> </a:t>
            </a:r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pelebaran</a:t>
            </a:r>
            <a:r>
              <a:rPr lang="en-GB" sz="2400" dirty="0"/>
              <a:t>, </a:t>
            </a:r>
            <a:r>
              <a:rPr lang="en-GB" sz="2400" dirty="0" err="1"/>
              <a:t>penyempitan</a:t>
            </a:r>
            <a:r>
              <a:rPr lang="en-GB" sz="2400" dirty="0"/>
              <a:t>, </a:t>
            </a:r>
            <a:r>
              <a:rPr lang="en-GB" sz="2400" dirty="0" err="1"/>
              <a:t>pulsasi</a:t>
            </a:r>
            <a:r>
              <a:rPr lang="en-GB" sz="2400" dirty="0"/>
              <a:t> </a:t>
            </a:r>
            <a:r>
              <a:rPr lang="en-GB" sz="2400" dirty="0" err="1"/>
              <a:t>atau</a:t>
            </a:r>
            <a:r>
              <a:rPr lang="en-GB" sz="2400" dirty="0"/>
              <a:t> </a:t>
            </a:r>
            <a:r>
              <a:rPr lang="en-GB" sz="2400" dirty="0" err="1"/>
              <a:t>kedutan</a:t>
            </a:r>
            <a:endParaRPr lang="en-GB" sz="2400" dirty="0"/>
          </a:p>
          <a:p>
            <a:r>
              <a:rPr lang="en-GB" sz="2400" dirty="0" err="1"/>
              <a:t>Tepi</a:t>
            </a:r>
            <a:r>
              <a:rPr lang="en-GB" sz="2400" dirty="0"/>
              <a:t> </a:t>
            </a:r>
            <a:r>
              <a:rPr lang="en-GB" sz="2400" dirty="0" err="1"/>
              <a:t>diskus</a:t>
            </a:r>
            <a:r>
              <a:rPr lang="en-GB" sz="2400" dirty="0"/>
              <a:t> rata, </a:t>
            </a:r>
            <a:r>
              <a:rPr lang="en-GB" sz="2400" dirty="0" err="1"/>
              <a:t>tidak</a:t>
            </a:r>
            <a:r>
              <a:rPr lang="en-GB" sz="2400" dirty="0"/>
              <a:t> </a:t>
            </a:r>
            <a:r>
              <a:rPr lang="en-GB" sz="2400" dirty="0" err="1"/>
              <a:t>ada</a:t>
            </a:r>
            <a:r>
              <a:rPr lang="en-GB" sz="2400" dirty="0"/>
              <a:t> </a:t>
            </a:r>
            <a:r>
              <a:rPr lang="en-GB" sz="2400" dirty="0" err="1"/>
              <a:t>percekungan</a:t>
            </a:r>
            <a:endParaRPr lang="en-GB" sz="2400" dirty="0"/>
          </a:p>
          <a:p>
            <a:r>
              <a:rPr lang="en-GB" sz="2400" dirty="0" err="1"/>
              <a:t>Rasio</a:t>
            </a:r>
            <a:r>
              <a:rPr lang="en-GB" sz="2400" dirty="0"/>
              <a:t> </a:t>
            </a:r>
            <a:r>
              <a:rPr lang="en-GB" sz="2400" dirty="0" err="1"/>
              <a:t>cekungan</a:t>
            </a:r>
            <a:r>
              <a:rPr lang="en-GB" sz="2400" dirty="0"/>
              <a:t> : </a:t>
            </a:r>
            <a:r>
              <a:rPr lang="en-GB" sz="2400" dirty="0" err="1"/>
              <a:t>diskus</a:t>
            </a:r>
            <a:r>
              <a:rPr lang="en-GB" sz="2400" dirty="0"/>
              <a:t> = 1:3</a:t>
            </a:r>
          </a:p>
          <a:p>
            <a:r>
              <a:rPr lang="en-GB" sz="2400" dirty="0" err="1"/>
              <a:t>Tanpa</a:t>
            </a:r>
            <a:r>
              <a:rPr lang="en-GB" sz="2400" dirty="0"/>
              <a:t> </a:t>
            </a:r>
            <a:r>
              <a:rPr lang="en-GB" sz="2400" dirty="0" err="1"/>
              <a:t>bukti</a:t>
            </a:r>
            <a:r>
              <a:rPr lang="en-GB" sz="2400" dirty="0"/>
              <a:t> </a:t>
            </a:r>
            <a:r>
              <a:rPr lang="en-GB" sz="2400" dirty="0" err="1"/>
              <a:t>perdarahan</a:t>
            </a:r>
            <a:r>
              <a:rPr lang="en-GB" sz="2400" dirty="0"/>
              <a:t> retina, </a:t>
            </a:r>
            <a:r>
              <a:rPr lang="en-GB" sz="2400" dirty="0" err="1"/>
              <a:t>bercak</a:t>
            </a:r>
            <a:r>
              <a:rPr lang="en-GB" sz="2400" dirty="0"/>
              <a:t>, </a:t>
            </a:r>
            <a:r>
              <a:rPr lang="en-GB" sz="2400" dirty="0" err="1"/>
              <a:t>plak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9463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660308"/>
              </p:ext>
            </p:extLst>
          </p:nvPr>
        </p:nvGraphicFramePr>
        <p:xfrm>
          <a:off x="932706" y="218082"/>
          <a:ext cx="10326587" cy="6421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2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Struktur</a:t>
                      </a:r>
                      <a:r>
                        <a:rPr lang="en-GB" dirty="0"/>
                        <a:t> Mata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Temuan</a:t>
                      </a:r>
                      <a:r>
                        <a:rPr lang="en-GB" dirty="0"/>
                        <a:t> Abnormal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869">
                <a:tc>
                  <a:txBody>
                    <a:bodyPr/>
                    <a:lstStyle/>
                    <a:p>
                      <a:r>
                        <a:rPr lang="en-GB" dirty="0" err="1"/>
                        <a:t>Posisi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Terbenam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menonjol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seperti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penonjolan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satu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kedua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eksoftalamus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207">
                <a:tc>
                  <a:txBody>
                    <a:bodyPr/>
                    <a:lstStyle/>
                    <a:p>
                      <a:r>
                        <a:rPr lang="en-GB" dirty="0" err="1"/>
                        <a:t>Kelopak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Kelemahan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kelopak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mata</a:t>
                      </a:r>
                      <a:r>
                        <a:rPr lang="en-GB" dirty="0"/>
                        <a:t> yang </a:t>
                      </a:r>
                      <a:r>
                        <a:rPr lang="en-GB" dirty="0" err="1"/>
                        <a:t>menutup</a:t>
                      </a:r>
                      <a:r>
                        <a:rPr lang="en-GB" dirty="0"/>
                        <a:t> pupil (ptosis)</a:t>
                      </a:r>
                    </a:p>
                    <a:p>
                      <a:r>
                        <a:rPr lang="en-GB" dirty="0" err="1"/>
                        <a:t>Kelopak</a:t>
                      </a:r>
                      <a:r>
                        <a:rPr lang="en-GB" dirty="0"/>
                        <a:t> yang </a:t>
                      </a:r>
                      <a:r>
                        <a:rPr lang="en-GB" dirty="0" err="1"/>
                        <a:t>melipat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dalam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entropion</a:t>
                      </a:r>
                      <a:r>
                        <a:rPr lang="en-GB" dirty="0"/>
                        <a:t>)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atau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keluar</a:t>
                      </a:r>
                      <a:r>
                        <a:rPr lang="en-GB" baseline="0" dirty="0"/>
                        <a:t> (</a:t>
                      </a:r>
                      <a:r>
                        <a:rPr lang="en-GB" baseline="0" dirty="0" err="1"/>
                        <a:t>eksotropion</a:t>
                      </a:r>
                      <a:r>
                        <a:rPr lang="en-GB" baseline="0" dirty="0"/>
                        <a:t>)</a:t>
                      </a:r>
                    </a:p>
                    <a:p>
                      <a:r>
                        <a:rPr lang="en-GB" baseline="0" dirty="0" err="1"/>
                        <a:t>Eversi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kelopak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dan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inversi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Berkedip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Cepat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jarang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mengedip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asimetris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/>
                        <a:t>Bola </a:t>
                      </a:r>
                      <a:r>
                        <a:rPr lang="en-GB" dirty="0" err="1"/>
                        <a:t>mata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Asimetris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lunak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keras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/>
                        <a:t>Apparatus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lakrimalis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Bengkak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edema</a:t>
                      </a:r>
                      <a:r>
                        <a:rPr lang="en-GB" dirty="0"/>
                        <a:t>,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kelembaban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berlebih</a:t>
                      </a:r>
                      <a:r>
                        <a:rPr lang="en-GB" baseline="0" dirty="0"/>
                        <a:t>, </a:t>
                      </a:r>
                      <a:r>
                        <a:rPr lang="en-GB" baseline="0" dirty="0" err="1"/>
                        <a:t>regurgitasi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cairan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Konjungtiva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Pucat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merah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cerah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Kornea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Irregularitas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permukaan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berkabut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opasitas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 err="1"/>
                        <a:t>Kamera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okuli</a:t>
                      </a:r>
                      <a:r>
                        <a:rPr lang="en-GB" dirty="0"/>
                        <a:t>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Dalam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dangkal</a:t>
                      </a:r>
                      <a:r>
                        <a:rPr lang="en-GB" dirty="0"/>
                        <a:t> (normal 3</a:t>
                      </a:r>
                      <a:r>
                        <a:rPr lang="en-GB" baseline="0" dirty="0"/>
                        <a:t> mm): abnormal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233">
                <a:tc>
                  <a:txBody>
                    <a:bodyPr/>
                    <a:lstStyle/>
                    <a:p>
                      <a:r>
                        <a:rPr lang="en-GB" dirty="0"/>
                        <a:t>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Menonnjol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atau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warna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tidak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lazim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8383">
                <a:tc>
                  <a:txBody>
                    <a:bodyPr/>
                    <a:lstStyle/>
                    <a:p>
                      <a:r>
                        <a:rPr lang="en-GB" dirty="0"/>
                        <a:t>Pupil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Intoleransi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cahaya</a:t>
                      </a:r>
                      <a:r>
                        <a:rPr lang="en-GB" baseline="0" dirty="0"/>
                        <a:t> (</a:t>
                      </a:r>
                      <a:r>
                        <a:rPr lang="en-GB" baseline="0" dirty="0" err="1"/>
                        <a:t>fotofobia</a:t>
                      </a:r>
                      <a:r>
                        <a:rPr lang="en-GB" baseline="0" dirty="0"/>
                        <a:t>)</a:t>
                      </a:r>
                    </a:p>
                    <a:p>
                      <a:r>
                        <a:rPr lang="en-GB" baseline="0" dirty="0"/>
                        <a:t>Pupil </a:t>
                      </a:r>
                      <a:r>
                        <a:rPr lang="en-GB" baseline="0" dirty="0" err="1"/>
                        <a:t>irreguler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atau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tidak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simetris</a:t>
                      </a:r>
                      <a:endParaRPr lang="en-GB" baseline="0" dirty="0"/>
                    </a:p>
                    <a:p>
                      <a:r>
                        <a:rPr lang="en-GB" baseline="0" dirty="0"/>
                        <a:t>Pupil yang </a:t>
                      </a:r>
                      <a:r>
                        <a:rPr lang="en-GB" baseline="0" dirty="0" err="1"/>
                        <a:t>tidak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bereaksi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terhadap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cahaya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atau</a:t>
                      </a:r>
                      <a:r>
                        <a:rPr lang="en-GB" baseline="0" dirty="0"/>
                        <a:t> </a:t>
                      </a:r>
                      <a:r>
                        <a:rPr lang="en-GB" baseline="0" dirty="0" err="1"/>
                        <a:t>akomodasi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64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BAB8-3862-46B9-A530-378A1532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71" y="219261"/>
            <a:ext cx="10058400" cy="796739"/>
          </a:xfrm>
        </p:spPr>
        <p:txBody>
          <a:bodyPr>
            <a:normAutofit/>
          </a:bodyPr>
          <a:lstStyle/>
          <a:p>
            <a:r>
              <a:rPr lang="en-US" sz="3200" u="sng" dirty="0" err="1"/>
              <a:t>Masalah</a:t>
            </a:r>
            <a:r>
              <a:rPr lang="en-US" sz="3200" u="sng" dirty="0"/>
              <a:t> </a:t>
            </a:r>
            <a:r>
              <a:rPr lang="en-US" sz="3200" u="sng" dirty="0" err="1"/>
              <a:t>Keperawatan</a:t>
            </a:r>
            <a:r>
              <a:rPr lang="en-US" sz="3200" u="sng" dirty="0"/>
              <a:t> yang </a:t>
            </a:r>
            <a:r>
              <a:rPr lang="en-US" sz="3200" u="sng" dirty="0" err="1"/>
              <a:t>Mungkin</a:t>
            </a:r>
            <a:r>
              <a:rPr lang="en-US" sz="3200" u="sng" dirty="0"/>
              <a:t> </a:t>
            </a:r>
            <a:r>
              <a:rPr lang="en-US" sz="3200" u="sng" dirty="0" err="1"/>
              <a:t>Muncul</a:t>
            </a:r>
            <a:r>
              <a:rPr lang="en-US" sz="3200" u="sng" dirty="0"/>
              <a:t>:</a:t>
            </a:r>
            <a:endParaRPr lang="en-ID" sz="32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340D-F3BF-4EC0-BE72-1E1C5A67B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16000"/>
            <a:ext cx="10058400" cy="50190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Gangguan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persepsi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sensori-perseptual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penglihatan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Resiko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cedera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Resiko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jatuh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Defisit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pengetahuan</a:t>
            </a:r>
            <a:endParaRPr lang="en-ID" sz="28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Ansietas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>
                <a:latin typeface="Calibri" panose="020F0502020204030204" pitchFamily="34" charset="0"/>
              </a:rPr>
              <a:t>Nyeri (</a:t>
            </a:r>
            <a:r>
              <a:rPr lang="en-ID" sz="2800" dirty="0" err="1">
                <a:latin typeface="Calibri" panose="020F0502020204030204" pitchFamily="34" charset="0"/>
              </a:rPr>
              <a:t>akut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atau</a:t>
            </a:r>
            <a:r>
              <a:rPr lang="en-ID" sz="2800" dirty="0">
                <a:latin typeface="Calibri" panose="020F050202020403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</a:rPr>
              <a:t>kronis</a:t>
            </a:r>
            <a:r>
              <a:rPr lang="en-ID" sz="2800" dirty="0">
                <a:latin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Intoleransi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aktivitas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b/d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kemunduran</a:t>
            </a:r>
            <a:r>
              <a:rPr lang="en-ID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800" b="0" i="0" u="none" strike="noStrike" baseline="0" dirty="0" err="1">
                <a:latin typeface="Calibri" panose="020F0502020204030204" pitchFamily="34" charset="0"/>
              </a:rPr>
              <a:t>visus</a:t>
            </a:r>
            <a:endParaRPr lang="en-ID" sz="2800" b="0" i="0" u="none" strike="noStrike" baseline="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2800" dirty="0" err="1">
                <a:latin typeface="Calibri" panose="020F0502020204030204" pitchFamily="34" charset="0"/>
              </a:rPr>
              <a:t>dll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292816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06D9-A90E-4FE3-A9DF-DE5791CC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pendengaran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248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0F01-4498-4503-9AC4-3C645C93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47035"/>
            <a:ext cx="10058400" cy="835224"/>
          </a:xfrm>
        </p:spPr>
        <p:txBody>
          <a:bodyPr/>
          <a:lstStyle/>
          <a:p>
            <a:pPr algn="ctr"/>
            <a:r>
              <a:rPr lang="en-US" u="sng" dirty="0" err="1"/>
              <a:t>Anatomi</a:t>
            </a:r>
            <a:r>
              <a:rPr lang="en-US" u="sng" dirty="0"/>
              <a:t> </a:t>
            </a:r>
            <a:r>
              <a:rPr lang="en-US" u="sng" dirty="0" err="1"/>
              <a:t>Fisiologi</a:t>
            </a:r>
            <a:r>
              <a:rPr lang="en-US" u="sng" dirty="0"/>
              <a:t> </a:t>
            </a:r>
            <a:r>
              <a:rPr lang="en-US" u="sng" dirty="0" err="1"/>
              <a:t>Telinga</a:t>
            </a:r>
            <a:endParaRPr lang="en-US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95899-7A41-4CD5-A7B7-5899D6183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82"/>
          <a:stretch/>
        </p:blipFill>
        <p:spPr>
          <a:xfrm>
            <a:off x="2680792" y="1348508"/>
            <a:ext cx="6830416" cy="4821383"/>
          </a:xfrm>
        </p:spPr>
      </p:pic>
    </p:spTree>
    <p:extLst>
      <p:ext uri="{BB962C8B-B14F-4D97-AF65-F5344CB8AC3E}">
        <p14:creationId xmlns:p14="http://schemas.microsoft.com/office/powerpoint/2010/main" val="640726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E5C21F5-FE35-4F4F-A24B-36204496C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Pembagian Telinga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A81F939-6319-4F59-8C03-BC62B829FC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9848" y="1295400"/>
            <a:ext cx="100584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Telinga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Luar</a:t>
            </a:r>
            <a:r>
              <a:rPr lang="en-US" sz="2400" dirty="0"/>
              <a:t> (</a:t>
            </a:r>
            <a:r>
              <a:rPr lang="en-US" sz="2400" dirty="0" err="1"/>
              <a:t>Auris</a:t>
            </a:r>
            <a:r>
              <a:rPr lang="en-US" sz="2400" dirty="0"/>
              <a:t> </a:t>
            </a:r>
            <a:r>
              <a:rPr lang="en-US" sz="2400" dirty="0" err="1"/>
              <a:t>Externa</a:t>
            </a:r>
            <a:r>
              <a:rPr lang="en-US" sz="2400" dirty="0"/>
              <a:t>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Aurikula</a:t>
            </a:r>
            <a:r>
              <a:rPr lang="en-US" sz="2400" dirty="0"/>
              <a:t> (pinna/</a:t>
            </a:r>
            <a:r>
              <a:rPr lang="en-US" sz="2400" dirty="0" err="1"/>
              <a:t>daun</a:t>
            </a:r>
            <a:r>
              <a:rPr lang="en-US" sz="2400" dirty="0"/>
              <a:t> </a:t>
            </a:r>
            <a:r>
              <a:rPr lang="en-US" sz="2400" dirty="0" err="1"/>
              <a:t>telinga</a:t>
            </a:r>
            <a:r>
              <a:rPr lang="en-US" sz="2400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Meatus </a:t>
            </a:r>
            <a:r>
              <a:rPr lang="en-US" sz="2400" dirty="0" err="1"/>
              <a:t>Akustikus</a:t>
            </a:r>
            <a:r>
              <a:rPr lang="en-US" sz="2400" dirty="0"/>
              <a:t> externus (Liang </a:t>
            </a:r>
            <a:r>
              <a:rPr lang="en-US" sz="2400" dirty="0" err="1"/>
              <a:t>telinga</a:t>
            </a:r>
            <a:r>
              <a:rPr lang="en-US" sz="2400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Membrana</a:t>
            </a:r>
            <a:r>
              <a:rPr lang="en-US" sz="2400" dirty="0"/>
              <a:t> tympani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Telinga</a:t>
            </a:r>
            <a:r>
              <a:rPr lang="en-US" sz="2400" dirty="0"/>
              <a:t> Bag Tengah (</a:t>
            </a:r>
            <a:r>
              <a:rPr lang="en-US" sz="2400" dirty="0" err="1"/>
              <a:t>Auris</a:t>
            </a:r>
            <a:r>
              <a:rPr lang="en-US" sz="2400" dirty="0"/>
              <a:t> Media)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Kavum</a:t>
            </a:r>
            <a:r>
              <a:rPr lang="en-US" sz="2400" dirty="0"/>
              <a:t> Timpani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Tuba </a:t>
            </a:r>
            <a:r>
              <a:rPr lang="en-US" sz="2400" dirty="0" err="1"/>
              <a:t>Eustachius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Pendengaran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Telinga</a:t>
            </a:r>
            <a:r>
              <a:rPr lang="en-US" sz="2400" dirty="0"/>
              <a:t> Bag </a:t>
            </a:r>
            <a:r>
              <a:rPr lang="en-US" sz="2400" dirty="0" err="1"/>
              <a:t>Dalam</a:t>
            </a:r>
            <a:r>
              <a:rPr lang="en-US" sz="2400" dirty="0"/>
              <a:t> ( </a:t>
            </a:r>
            <a:r>
              <a:rPr lang="en-US" sz="2400" dirty="0" err="1"/>
              <a:t>Auris</a:t>
            </a:r>
            <a:r>
              <a:rPr lang="en-US" sz="2400" dirty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/Labyrinth )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Vestibulum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Canalis</a:t>
            </a:r>
            <a:r>
              <a:rPr lang="en-US" sz="2400" dirty="0"/>
              <a:t> </a:t>
            </a:r>
            <a:r>
              <a:rPr lang="en-US" sz="2400" dirty="0" err="1"/>
              <a:t>Spiralis</a:t>
            </a:r>
            <a:r>
              <a:rPr lang="en-US" sz="2400" dirty="0"/>
              <a:t> </a:t>
            </a:r>
            <a:r>
              <a:rPr lang="en-US" sz="2400" dirty="0" err="1"/>
              <a:t>cokhlea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/>
              <a:t>Canalis</a:t>
            </a:r>
            <a:r>
              <a:rPr lang="en-US" sz="2400" dirty="0"/>
              <a:t> </a:t>
            </a:r>
            <a:r>
              <a:rPr lang="en-US" sz="2400" dirty="0" err="1"/>
              <a:t>semicirkularis</a:t>
            </a:r>
            <a:r>
              <a:rPr lang="en-US" sz="2400" dirty="0"/>
              <a:t> ( 3 </a:t>
            </a:r>
            <a:r>
              <a:rPr lang="en-US" sz="2400" dirty="0" err="1"/>
              <a:t>buah</a:t>
            </a:r>
            <a:r>
              <a:rPr lang="en-US" sz="2400" dirty="0"/>
              <a:t> )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/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7419662D-0C9A-4B38-8C76-3EFD4D7C99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dirty="0" err="1"/>
              <a:t>Telinga</a:t>
            </a:r>
            <a:r>
              <a:rPr lang="en-US" sz="4000" dirty="0"/>
              <a:t>  </a:t>
            </a:r>
            <a:r>
              <a:rPr lang="en-US" sz="4000" dirty="0" err="1"/>
              <a:t>Bagian</a:t>
            </a:r>
            <a:r>
              <a:rPr lang="en-US" sz="4000" dirty="0"/>
              <a:t>  </a:t>
            </a:r>
            <a:r>
              <a:rPr lang="en-US" sz="4000" dirty="0" err="1"/>
              <a:t>Luar</a:t>
            </a:r>
            <a:r>
              <a:rPr lang="en-US" sz="4000" dirty="0"/>
              <a:t>                              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dirty="0"/>
              <a:t>( Auris Externa 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520B7-BC98-49F9-989B-3626065FA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38" t="23704" r="17640" b="19012"/>
          <a:stretch/>
        </p:blipFill>
        <p:spPr>
          <a:xfrm>
            <a:off x="1889086" y="397933"/>
            <a:ext cx="8413827" cy="60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9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6403E6-09E8-4666-A63B-5C43402F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22963" r="17639" b="20494"/>
          <a:stretch/>
        </p:blipFill>
        <p:spPr>
          <a:xfrm>
            <a:off x="1747607" y="355600"/>
            <a:ext cx="8696785" cy="6146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60528-7700-48C6-8E20-84005DDAC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5926" r="18472" b="14321"/>
          <a:stretch/>
        </p:blipFill>
        <p:spPr>
          <a:xfrm>
            <a:off x="1820333" y="312399"/>
            <a:ext cx="8551333" cy="623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581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5B84A-6D5E-407E-822B-6D2337563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3" t="22963" r="19861" b="14815"/>
          <a:stretch/>
        </p:blipFill>
        <p:spPr>
          <a:xfrm>
            <a:off x="2091266" y="352192"/>
            <a:ext cx="8009467" cy="61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84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15E47-57BF-4072-B402-4828B3CD9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7" t="24691" r="17639" b="14568"/>
          <a:stretch/>
        </p:blipFill>
        <p:spPr>
          <a:xfrm>
            <a:off x="2954867" y="286844"/>
            <a:ext cx="8890000" cy="6284311"/>
          </a:xfrm>
          <a:prstGeom prst="rect">
            <a:avLst/>
          </a:prstGeom>
        </p:spPr>
      </p:pic>
      <p:pic>
        <p:nvPicPr>
          <p:cNvPr id="4" name="Picture 8" descr="Image result for labeled tympanic membrane">
            <a:extLst>
              <a:ext uri="{FF2B5EF4-FFF2-40B4-BE49-F238E27FC236}">
                <a16:creationId xmlns:a16="http://schemas.microsoft.com/office/drawing/2014/main" id="{F9295C77-F0DA-46C8-8305-9A8E440D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1" y="286844"/>
            <a:ext cx="2728235" cy="25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128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D1A36-6F09-4472-AB9F-C6BACBF73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3704" r="19306" b="18765"/>
          <a:stretch/>
        </p:blipFill>
        <p:spPr>
          <a:xfrm>
            <a:off x="1657758" y="304800"/>
            <a:ext cx="887648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32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540DEF77-DB54-4019-90F0-70361FA0A3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3600" b="1"/>
              <a:t>Telinga Bagian Tengah / Auris Media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2A3A2-A6F4-4148-890C-51C1FE0E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3210" r="18611" b="20246"/>
          <a:stretch/>
        </p:blipFill>
        <p:spPr>
          <a:xfrm>
            <a:off x="1616949" y="330199"/>
            <a:ext cx="8958102" cy="61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17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94078F-47F5-47C6-8D6E-AB1CA783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222" r="17222" b="13827"/>
          <a:stretch/>
        </p:blipFill>
        <p:spPr>
          <a:xfrm>
            <a:off x="2319867" y="585923"/>
            <a:ext cx="7552266" cy="56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58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06DF7-FE31-46AD-BB99-D0019DB5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2963" r="20694" b="22222"/>
          <a:stretch/>
        </p:blipFill>
        <p:spPr>
          <a:xfrm>
            <a:off x="1709199" y="347133"/>
            <a:ext cx="8773601" cy="6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9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A0269-262B-43B9-81F7-63621A84B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23704" r="18333" b="19012"/>
          <a:stretch/>
        </p:blipFill>
        <p:spPr>
          <a:xfrm>
            <a:off x="1756541" y="485274"/>
            <a:ext cx="8678918" cy="58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7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47FBE-E560-4E7E-938F-657F7558D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6" t="22715" r="18334" b="14075"/>
          <a:stretch/>
        </p:blipFill>
        <p:spPr>
          <a:xfrm>
            <a:off x="1938866" y="308102"/>
            <a:ext cx="8314267" cy="62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96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E295A-B666-4623-8EAD-2F45AC233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2963" r="20694" b="19259"/>
          <a:stretch/>
        </p:blipFill>
        <p:spPr>
          <a:xfrm>
            <a:off x="1930400" y="344346"/>
            <a:ext cx="8331200" cy="61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6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9246B-4896-4B14-A2B6-3896882B7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4938" r="18611" b="14567"/>
          <a:stretch/>
        </p:blipFill>
        <p:spPr>
          <a:xfrm>
            <a:off x="1879600" y="336131"/>
            <a:ext cx="8432800" cy="61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50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A286BBD6-AAA4-43B5-AD7B-D330880E48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3200" dirty="0"/>
              <a:t>AURIS INTERNA / TELINGA DALAM / LABYRINT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C5E9A-48BE-419A-90A6-54F7C16B7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8" t="23457" r="17499" b="14568"/>
          <a:stretch/>
        </p:blipFill>
        <p:spPr>
          <a:xfrm>
            <a:off x="1634268" y="220133"/>
            <a:ext cx="8923463" cy="64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5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1FBA7-ECA9-49F7-A266-579D6344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39" t="23457" r="19444" b="19259"/>
          <a:stretch/>
        </p:blipFill>
        <p:spPr>
          <a:xfrm>
            <a:off x="1740228" y="338666"/>
            <a:ext cx="8711544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652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86754-9C8A-46EA-B7B0-79F1F68E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7901" r="17917" b="14074"/>
          <a:stretch/>
        </p:blipFill>
        <p:spPr>
          <a:xfrm>
            <a:off x="1701799" y="400739"/>
            <a:ext cx="8788401" cy="60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35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F939D-3CF4-4F59-A5D6-3DC5250EE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5" t="22716" r="16945" b="15555"/>
          <a:stretch/>
        </p:blipFill>
        <p:spPr>
          <a:xfrm>
            <a:off x="1757171" y="338667"/>
            <a:ext cx="8677657" cy="61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62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CBDF8-7640-4CF2-9753-1BFBE27F0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9" t="23210" r="18195" b="13580"/>
          <a:stretch/>
        </p:blipFill>
        <p:spPr>
          <a:xfrm>
            <a:off x="1897062" y="313266"/>
            <a:ext cx="8397875" cy="62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7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303D3-E8CD-4C64-A409-27BDEDBEB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72" t="25926" r="19166" b="16297"/>
          <a:stretch/>
        </p:blipFill>
        <p:spPr>
          <a:xfrm>
            <a:off x="1900404" y="389467"/>
            <a:ext cx="8391191" cy="607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26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886E4-B870-419D-A679-A7407A796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40" t="25679" r="17083" b="19506"/>
          <a:stretch/>
        </p:blipFill>
        <p:spPr>
          <a:xfrm>
            <a:off x="1777999" y="642383"/>
            <a:ext cx="8636001" cy="55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4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53ED8A1-A38C-4E2B-B296-9DA3B1DD2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FISIOLOGI MENDENGAR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FF2CAEA-54CA-41CD-A52C-9F74229C4C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590801"/>
            <a:ext cx="8229600" cy="3540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err="1"/>
              <a:t>Mendengar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sensasi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ransangan</a:t>
            </a:r>
            <a:r>
              <a:rPr lang="en-US" sz="2400" dirty="0"/>
              <a:t> pada area </a:t>
            </a:r>
            <a:r>
              <a:rPr lang="en-US" sz="2400" dirty="0" err="1"/>
              <a:t>Auditorius</a:t>
            </a:r>
            <a:r>
              <a:rPr lang="en-US" sz="2400" dirty="0"/>
              <a:t> </a:t>
            </a:r>
            <a:r>
              <a:rPr lang="en-US" sz="2400" dirty="0" err="1"/>
              <a:t>korteks</a:t>
            </a:r>
            <a:r>
              <a:rPr lang="en-US" sz="2400" dirty="0"/>
              <a:t> cerebri </a:t>
            </a:r>
            <a:r>
              <a:rPr lang="en-US" sz="2400" dirty="0" err="1"/>
              <a:t>lobus</a:t>
            </a:r>
            <a:r>
              <a:rPr lang="en-US" sz="2400" dirty="0"/>
              <a:t> temporalis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>
            <a:extLst>
              <a:ext uri="{FF2B5EF4-FFF2-40B4-BE49-F238E27FC236}">
                <a16:creationId xmlns:a16="http://schemas.microsoft.com/office/drawing/2014/main" id="{61D03E73-641B-4934-B88B-6954BF02DF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609601"/>
            <a:ext cx="8229600" cy="5521325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Gelombang suara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Ditangkap o/ pinna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Diteruskan o/ meatus akustikus externus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Menggetarkan membrana tympani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Menggetarkan tl pendengaran (maleus, inkus, stapes)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Menggetarkan fenestra ovale ( Bag Vestibulum)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Tekanan pd perilymph dlm skala vestibuli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B69C-A348-4D57-A40B-A86605BD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49898"/>
          </a:xfrm>
        </p:spPr>
        <p:txBody>
          <a:bodyPr/>
          <a:lstStyle/>
          <a:p>
            <a:r>
              <a:rPr lang="en-US" dirty="0"/>
              <a:t>Pupil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949C3E-5EC6-4675-9EE6-A5C2D3359D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848" y="1447370"/>
            <a:ext cx="3724574" cy="475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01EC6B6-CDAD-44CF-ADBB-44F99BBF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476" y="197708"/>
            <a:ext cx="6512010" cy="646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50791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841DBBE7-9499-4505-BB87-D51B7818A0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457201"/>
            <a:ext cx="8229600" cy="5673725"/>
          </a:xfrm>
        </p:spPr>
        <p:txBody>
          <a:bodyPr>
            <a:normAutofit fontScale="92500" lnSpcReduction="20000"/>
          </a:bodyPr>
          <a:lstStyle/>
          <a:p>
            <a:pPr marL="236538" indent="-236538" algn="ctr">
              <a:buNone/>
              <a:defRPr/>
            </a:pP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perilym</a:t>
            </a:r>
            <a:r>
              <a:rPr lang="en-US" sz="2400" dirty="0"/>
              <a:t> </a:t>
            </a:r>
            <a:r>
              <a:rPr lang="en-US" sz="2400" dirty="0" err="1"/>
              <a:t>skala</a:t>
            </a:r>
            <a:r>
              <a:rPr lang="en-US" sz="2400" dirty="0"/>
              <a:t> </a:t>
            </a:r>
            <a:r>
              <a:rPr lang="en-US" sz="2400" dirty="0" err="1"/>
              <a:t>vestibuli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 </a:t>
            </a:r>
            <a:r>
              <a:rPr lang="en-US" sz="2400" dirty="0" err="1"/>
              <a:t>Menggerakan</a:t>
            </a:r>
            <a:r>
              <a:rPr lang="en-US" sz="2400" dirty="0"/>
              <a:t> </a:t>
            </a:r>
            <a:r>
              <a:rPr lang="en-US" sz="2400" dirty="0" err="1"/>
              <a:t>gerakan</a:t>
            </a:r>
            <a:r>
              <a:rPr lang="en-US" sz="2400" dirty="0"/>
              <a:t> </a:t>
            </a:r>
            <a:r>
              <a:rPr lang="en-US" sz="2400" dirty="0" err="1"/>
              <a:t>membran</a:t>
            </a:r>
            <a:r>
              <a:rPr lang="en-US" sz="2400" dirty="0"/>
              <a:t> </a:t>
            </a:r>
            <a:r>
              <a:rPr lang="en-US" sz="2400" dirty="0" err="1"/>
              <a:t>reisner</a:t>
            </a:r>
            <a:r>
              <a:rPr lang="en-US" sz="2400" dirty="0"/>
              <a:t> (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kohlea</a:t>
            </a:r>
            <a:r>
              <a:rPr lang="en-US" sz="2400" dirty="0"/>
              <a:t> ), </a:t>
            </a:r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 </a:t>
            </a:r>
            <a:r>
              <a:rPr lang="en-US" sz="2400" dirty="0" err="1"/>
              <a:t>Mengerakan</a:t>
            </a:r>
            <a:r>
              <a:rPr lang="en-US" sz="2400" dirty="0"/>
              <a:t> </a:t>
            </a:r>
            <a:r>
              <a:rPr lang="en-US" sz="2400" dirty="0" err="1"/>
              <a:t>endolymph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duktus</a:t>
            </a:r>
            <a:r>
              <a:rPr lang="en-US" sz="2400" dirty="0"/>
              <a:t> </a:t>
            </a:r>
            <a:r>
              <a:rPr lang="en-US" sz="2400" dirty="0" err="1"/>
              <a:t>kohlearis</a:t>
            </a:r>
            <a:r>
              <a:rPr lang="en-US" sz="2400" dirty="0"/>
              <a:t>, </a:t>
            </a:r>
          </a:p>
          <a:p>
            <a:pPr marL="236538" indent="-236538" algn="ctr">
              <a:buFont typeface="Symbol" pitchFamily="18" charset="2"/>
              <a:buChar char="°"/>
              <a:defRPr/>
            </a:pPr>
            <a:r>
              <a:rPr lang="en-US" sz="2400" dirty="0" err="1">
                <a:sym typeface="Symbol" pitchFamily="18" charset="2"/>
              </a:rPr>
              <a:t>M</a:t>
            </a:r>
            <a:r>
              <a:rPr lang="en-US" sz="2400" dirty="0" err="1"/>
              <a:t>enggerakan</a:t>
            </a:r>
            <a:r>
              <a:rPr lang="en-US" sz="2400" dirty="0"/>
              <a:t> </a:t>
            </a:r>
            <a:r>
              <a:rPr lang="en-US" sz="2400" dirty="0" err="1"/>
              <a:t>membran</a:t>
            </a:r>
            <a:r>
              <a:rPr lang="en-US" sz="2400" dirty="0"/>
              <a:t> </a:t>
            </a:r>
            <a:r>
              <a:rPr lang="en-US" sz="2400" dirty="0" err="1"/>
              <a:t>basilaris</a:t>
            </a:r>
            <a:r>
              <a:rPr lang="en-US" sz="2400" dirty="0"/>
              <a:t>, </a:t>
            </a:r>
          </a:p>
          <a:p>
            <a:pPr marL="236538" indent="-236538" algn="ctr">
              <a:buFont typeface="Symbol" pitchFamily="18" charset="2"/>
              <a:buChar char="°"/>
              <a:defRPr/>
            </a:pPr>
            <a:r>
              <a:rPr lang="en-US" sz="2400" dirty="0" err="1"/>
              <a:t>Menggerakan</a:t>
            </a:r>
            <a:r>
              <a:rPr lang="en-US" sz="2400" dirty="0"/>
              <a:t> </a:t>
            </a:r>
            <a:r>
              <a:rPr lang="en-US" sz="2400" dirty="0" err="1"/>
              <a:t>perilymph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skala</a:t>
            </a:r>
            <a:r>
              <a:rPr lang="en-US" sz="2400" dirty="0"/>
              <a:t> timpani,</a:t>
            </a:r>
          </a:p>
          <a:p>
            <a:pPr marL="236538" indent="-236538" algn="ctr">
              <a:buFont typeface="Symbol" pitchFamily="18" charset="2"/>
              <a:buChar char="°"/>
              <a:defRPr/>
            </a:pPr>
            <a:r>
              <a:rPr lang="en-US" sz="2400" dirty="0" err="1"/>
              <a:t>Menggerakan</a:t>
            </a:r>
            <a:r>
              <a:rPr lang="en-US" sz="2400" dirty="0"/>
              <a:t> </a:t>
            </a:r>
            <a:r>
              <a:rPr lang="en-US" sz="2400" dirty="0" err="1"/>
              <a:t>perilymph</a:t>
            </a:r>
            <a:r>
              <a:rPr lang="en-US" sz="2400" dirty="0"/>
              <a:t> </a:t>
            </a:r>
            <a:r>
              <a:rPr lang="en-US" sz="2400" dirty="0" err="1"/>
              <a:t>dlm</a:t>
            </a:r>
            <a:r>
              <a:rPr lang="en-US" sz="2400" dirty="0"/>
              <a:t> </a:t>
            </a:r>
            <a:r>
              <a:rPr lang="en-US" sz="2400" dirty="0" err="1"/>
              <a:t>fanestra</a:t>
            </a:r>
            <a:r>
              <a:rPr lang="en-US" sz="2400" dirty="0"/>
              <a:t> </a:t>
            </a:r>
            <a:r>
              <a:rPr lang="en-US" sz="2400" dirty="0" err="1"/>
              <a:t>rotundum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 err="1"/>
              <a:t>Pergerakan</a:t>
            </a:r>
            <a:r>
              <a:rPr lang="en-US" sz="2400" dirty="0"/>
              <a:t> </a:t>
            </a:r>
            <a:r>
              <a:rPr lang="en-US" sz="2400" dirty="0" err="1"/>
              <a:t>endolymph</a:t>
            </a:r>
            <a:r>
              <a:rPr lang="en-US" sz="2400" dirty="0"/>
              <a:t> </a:t>
            </a:r>
            <a:r>
              <a:rPr lang="en-US" sz="2400" dirty="0" err="1"/>
              <a:t>menimbulkan</a:t>
            </a:r>
            <a:r>
              <a:rPr lang="en-US" sz="2400" dirty="0"/>
              <a:t> </a:t>
            </a:r>
            <a:r>
              <a:rPr lang="en-US" sz="2400" dirty="0" err="1"/>
              <a:t>ransangan</a:t>
            </a:r>
            <a:r>
              <a:rPr lang="en-US" sz="2400" dirty="0"/>
              <a:t> pd organ </a:t>
            </a:r>
            <a:r>
              <a:rPr lang="en-US" sz="2400" dirty="0" err="1"/>
              <a:t>korti</a:t>
            </a:r>
            <a:r>
              <a:rPr lang="en-US" sz="2400" dirty="0"/>
              <a:t> (</a:t>
            </a:r>
            <a:r>
              <a:rPr lang="en-US" sz="2400" dirty="0" err="1"/>
              <a:t>reseptor</a:t>
            </a:r>
            <a:r>
              <a:rPr lang="en-US" sz="2400" dirty="0"/>
              <a:t> </a:t>
            </a:r>
            <a:r>
              <a:rPr lang="en-US" sz="2400" dirty="0" err="1"/>
              <a:t>pendengaran</a:t>
            </a:r>
            <a:r>
              <a:rPr lang="en-US" sz="2400" dirty="0"/>
              <a:t>)</a:t>
            </a:r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 err="1"/>
              <a:t>Merangsang</a:t>
            </a:r>
            <a:r>
              <a:rPr lang="en-US" sz="2400" dirty="0"/>
              <a:t> syaraf2 ganglion </a:t>
            </a:r>
            <a:r>
              <a:rPr lang="en-US" sz="2400" dirty="0" err="1"/>
              <a:t>spiralis</a:t>
            </a:r>
            <a:endParaRPr lang="en-US" sz="2400" dirty="0"/>
          </a:p>
          <a:p>
            <a:pPr marL="236538" indent="-236538" algn="ctr">
              <a:buNone/>
              <a:defRPr/>
            </a:pPr>
            <a:r>
              <a:rPr lang="en-US" sz="2400" dirty="0">
                <a:sym typeface="Symbol" pitchFamily="18" charset="2"/>
              </a:rPr>
              <a:t></a:t>
            </a:r>
          </a:p>
          <a:p>
            <a:pPr marL="236538" indent="-236538" algn="ctr">
              <a:buNone/>
              <a:defRPr/>
            </a:pPr>
            <a:r>
              <a:rPr lang="en-US" sz="2400" dirty="0" err="1">
                <a:sym typeface="Symbol" pitchFamily="18" charset="2"/>
              </a:rPr>
              <a:t>Merangsang</a:t>
            </a:r>
            <a:r>
              <a:rPr lang="en-US" sz="2400" dirty="0">
                <a:sym typeface="Symbol" pitchFamily="18" charset="2"/>
              </a:rPr>
              <a:t> N </a:t>
            </a:r>
            <a:r>
              <a:rPr lang="en-US" sz="2400" dirty="0" err="1">
                <a:sym typeface="Symbol" pitchFamily="18" charset="2"/>
              </a:rPr>
              <a:t>Akustikus</a:t>
            </a:r>
            <a:endParaRPr lang="en-US" sz="2400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9CEC3FD3-E31D-49EE-BB7E-1B236EC4A1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609601"/>
            <a:ext cx="8229600" cy="55213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Medula Oblongata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Pons Varolli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  <a:endParaRPr lang="en-US" sz="240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Mesencephalon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Thalamus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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>
                <a:sym typeface="Symbol" pitchFamily="18" charset="2"/>
              </a:rPr>
              <a:t>Area Auditorius Lobus Temporalis cortex cerebri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C21C-FC9F-41F3-80D1-4777EAEF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46460"/>
          </a:xfrm>
        </p:spPr>
        <p:txBody>
          <a:bodyPr>
            <a:normAutofit/>
          </a:bodyPr>
          <a:lstStyle/>
          <a:p>
            <a:r>
              <a:rPr lang="en-US" dirty="0" err="1"/>
              <a:t>Pengkajian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6F1CC-9FF1-41AD-9AA4-9A2645428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631092"/>
            <a:ext cx="4754880" cy="45411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dirty="0" err="1"/>
              <a:t>Identitas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, 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/>
              <a:t>Riwayat </a:t>
            </a:r>
            <a:r>
              <a:rPr lang="en-US" dirty="0" err="1"/>
              <a:t>sebelumnya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kelainan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riwayat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nafas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yang </a:t>
            </a:r>
            <a:r>
              <a:rPr lang="en-US" dirty="0" err="1"/>
              <a:t>berulang</a:t>
            </a:r>
            <a:r>
              <a:rPr lang="en-US" dirty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riwayat</a:t>
            </a:r>
            <a:r>
              <a:rPr lang="en-US" dirty="0"/>
              <a:t> </a:t>
            </a:r>
            <a:r>
              <a:rPr lang="en-US" dirty="0" err="1"/>
              <a:t>alergi</a:t>
            </a:r>
            <a:r>
              <a:rPr lang="en-US" dirty="0"/>
              <a:t>. 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pengkajian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</a:t>
            </a:r>
            <a:r>
              <a:rPr lang="en-US" dirty="0" err="1"/>
              <a:t>meliputi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 :</a:t>
            </a:r>
          </a:p>
          <a:p>
            <a:pPr lvl="1"/>
            <a:r>
              <a:rPr lang="en-US" dirty="0"/>
              <a:t>Nyeri </a:t>
            </a:r>
            <a:r>
              <a:rPr lang="en-US" dirty="0" err="1"/>
              <a:t>telinga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Perasaan</a:t>
            </a:r>
            <a:r>
              <a:rPr lang="en-US" dirty="0"/>
              <a:t> </a:t>
            </a:r>
            <a:r>
              <a:rPr lang="en-US" dirty="0" err="1"/>
              <a:t>penuh</a:t>
            </a:r>
            <a:r>
              <a:rPr lang="en-US" dirty="0"/>
              <a:t> dan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pendengaran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Suhu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Meningkat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Malaise, </a:t>
            </a:r>
          </a:p>
          <a:p>
            <a:pPr lvl="1"/>
            <a:r>
              <a:rPr lang="en-US" dirty="0"/>
              <a:t>Nausea Vomiting, </a:t>
            </a:r>
          </a:p>
          <a:p>
            <a:pPr lvl="1"/>
            <a:r>
              <a:rPr lang="en-US" dirty="0"/>
              <a:t>Vertigo,</a:t>
            </a:r>
          </a:p>
          <a:p>
            <a:pPr lvl="1"/>
            <a:r>
              <a:rPr lang="en-US" dirty="0" err="1"/>
              <a:t>Ortore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otoskop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6D365-F5C5-4BBC-A110-027B6C1B5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1631092"/>
            <a:ext cx="4754880" cy="4541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Pengkajian</a:t>
            </a:r>
            <a:r>
              <a:rPr lang="en-US" dirty="0"/>
              <a:t> </a:t>
            </a:r>
            <a:r>
              <a:rPr lang="en-US" dirty="0" err="1"/>
              <a:t>psikososial</a:t>
            </a:r>
            <a:r>
              <a:rPr lang="en-US" dirty="0"/>
              <a:t> </a:t>
            </a:r>
            <a:r>
              <a:rPr lang="en-US" dirty="0" err="1"/>
              <a:t>meiputi</a:t>
            </a:r>
            <a:r>
              <a:rPr lang="en-US" dirty="0"/>
              <a:t> : </a:t>
            </a:r>
          </a:p>
          <a:p>
            <a:pPr marL="0" indent="0">
              <a:buNone/>
            </a:pPr>
            <a:r>
              <a:rPr lang="en-US" dirty="0"/>
              <a:t>Nyeri </a:t>
            </a:r>
            <a:r>
              <a:rPr lang="en-US" dirty="0" err="1"/>
              <a:t>otore</a:t>
            </a:r>
            <a:r>
              <a:rPr lang="en-US" dirty="0"/>
              <a:t> </a:t>
            </a:r>
            <a:r>
              <a:rPr lang="en-US" dirty="0" err="1"/>
              <a:t>berpengaruh</a:t>
            </a:r>
            <a:r>
              <a:rPr lang="en-US" dirty="0"/>
              <a:t> pada </a:t>
            </a:r>
            <a:r>
              <a:rPr lang="en-US" dirty="0" err="1"/>
              <a:t>interaksi</a:t>
            </a:r>
            <a:r>
              <a:rPr lang="en-US" dirty="0"/>
              <a:t>:</a:t>
            </a:r>
          </a:p>
          <a:p>
            <a:r>
              <a:rPr lang="en-US" dirty="0" err="1"/>
              <a:t>Aktifitas</a:t>
            </a:r>
            <a:r>
              <a:rPr lang="en-US" dirty="0"/>
              <a:t> </a:t>
            </a:r>
            <a:r>
              <a:rPr lang="en-US" dirty="0" err="1"/>
              <a:t>terbatas</a:t>
            </a:r>
            <a:r>
              <a:rPr lang="en-US" dirty="0"/>
              <a:t>,</a:t>
            </a:r>
          </a:p>
          <a:p>
            <a:r>
              <a:rPr lang="en-US" dirty="0" err="1"/>
              <a:t>Takut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pembedahan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pada </a:t>
            </a:r>
            <a:r>
              <a:rPr lang="en-US" dirty="0" err="1"/>
              <a:t>telingameliputi</a:t>
            </a:r>
            <a:r>
              <a:rPr lang="en-US" dirty="0"/>
              <a:t> : </a:t>
            </a:r>
          </a:p>
          <a:p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dirty="0" err="1"/>
              <a:t>Audiometri</a:t>
            </a:r>
            <a:r>
              <a:rPr lang="en-US" dirty="0"/>
              <a:t> : </a:t>
            </a:r>
            <a:r>
              <a:rPr lang="en-US" dirty="0" err="1"/>
              <a:t>pendengaran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, </a:t>
            </a:r>
          </a:p>
          <a:p>
            <a:r>
              <a:rPr lang="en-US" dirty="0"/>
              <a:t>X ray :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patologi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57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BBDD-AC88-44B6-8552-28E52545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5" y="296562"/>
            <a:ext cx="10058400" cy="713973"/>
          </a:xfrm>
        </p:spPr>
        <p:txBody>
          <a:bodyPr>
            <a:noAutofit/>
          </a:bodyPr>
          <a:lstStyle/>
          <a:p>
            <a:r>
              <a:rPr lang="en-US" sz="3200" u="sng" dirty="0" err="1"/>
              <a:t>Masalah</a:t>
            </a:r>
            <a:r>
              <a:rPr lang="en-US" sz="3200" u="sng" dirty="0"/>
              <a:t> </a:t>
            </a:r>
            <a:r>
              <a:rPr lang="en-US" sz="3200" u="sng" dirty="0" err="1"/>
              <a:t>Keperawatan</a:t>
            </a:r>
            <a:r>
              <a:rPr lang="en-US" sz="3200" u="sng" dirty="0"/>
              <a:t> yang </a:t>
            </a:r>
            <a:r>
              <a:rPr lang="en-US" sz="3200" u="sng" dirty="0" err="1"/>
              <a:t>Mungkin</a:t>
            </a:r>
            <a:r>
              <a:rPr lang="en-US" sz="3200" u="sng" dirty="0"/>
              <a:t> </a:t>
            </a:r>
            <a:r>
              <a:rPr lang="en-US" sz="3200" u="sng" dirty="0" err="1"/>
              <a:t>Muncul</a:t>
            </a:r>
            <a:r>
              <a:rPr lang="en-US" sz="3200" u="sng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15F33-F32F-43A9-8BD3-371AC00A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75038"/>
            <a:ext cx="10058400" cy="4580695"/>
          </a:xfrm>
        </p:spPr>
        <p:txBody>
          <a:bodyPr>
            <a:normAutofit/>
          </a:bodyPr>
          <a:lstStyle/>
          <a:p>
            <a:r>
              <a:rPr lang="en-US" sz="2000" dirty="0"/>
              <a:t>Nyeri  (</a:t>
            </a:r>
            <a:r>
              <a:rPr lang="en-US" sz="2000" dirty="0" err="1"/>
              <a:t>akut</a:t>
            </a:r>
            <a:r>
              <a:rPr lang="en-US" sz="2000" dirty="0"/>
              <a:t>/ </a:t>
            </a:r>
            <a:r>
              <a:rPr lang="en-US" sz="2000" dirty="0" err="1"/>
              <a:t>kronis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sensori</a:t>
            </a:r>
            <a:r>
              <a:rPr lang="en-US" sz="2000" dirty="0"/>
              <a:t> / </a:t>
            </a:r>
            <a:r>
              <a:rPr lang="en-US" sz="2000" dirty="0" err="1"/>
              <a:t>persepsi</a:t>
            </a:r>
            <a:r>
              <a:rPr lang="en-US" sz="2000" dirty="0"/>
              <a:t> </a:t>
            </a:r>
            <a:r>
              <a:rPr lang="en-US" sz="2000" dirty="0" err="1"/>
              <a:t>auditorius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Gangguan</a:t>
            </a:r>
            <a:r>
              <a:rPr lang="en-US" sz="2000" dirty="0"/>
              <a:t>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endParaRPr lang="en-US" sz="2000" dirty="0"/>
          </a:p>
          <a:p>
            <a:r>
              <a:rPr lang="en-US" sz="2000" dirty="0" err="1"/>
              <a:t>Defisit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Anisetas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6906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CE08-8CFB-47EB-BAD6-86A93F328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TERIMAKASIH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D394A-68B2-4CFD-8DC3-5F611C215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SEMOGA BERMANFAAT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68553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38C41-678B-4F0D-844A-EC4FFA75D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1" t="24691" r="19999" b="19753"/>
          <a:stretch/>
        </p:blipFill>
        <p:spPr>
          <a:xfrm>
            <a:off x="1667933" y="353952"/>
            <a:ext cx="8856134" cy="61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38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7629</TotalTime>
  <Words>2312</Words>
  <Application>Microsoft Office PowerPoint</Application>
  <PresentationFormat>Widescreen</PresentationFormat>
  <Paragraphs>297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Calibri</vt:lpstr>
      <vt:lpstr>Century Gothic</vt:lpstr>
      <vt:lpstr>Colonna MT</vt:lpstr>
      <vt:lpstr>Garamond</vt:lpstr>
      <vt:lpstr>Goudy Old Style</vt:lpstr>
      <vt:lpstr>Symbol</vt:lpstr>
      <vt:lpstr>Wingdings</vt:lpstr>
      <vt:lpstr>Savon</vt:lpstr>
      <vt:lpstr>Gangguan Sistem Pengindraan</vt:lpstr>
      <vt:lpstr>Sistem penglihatan</vt:lpstr>
      <vt:lpstr>Anatomi Fisiologi Mata</vt:lpstr>
      <vt:lpstr>Anfis Mata </vt:lpstr>
      <vt:lpstr>ORGANON VISUS</vt:lpstr>
      <vt:lpstr>PowerPoint Presentation</vt:lpstr>
      <vt:lpstr>PowerPoint Presentation</vt:lpstr>
      <vt:lpstr>Pupil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Lanjutan…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Akomodasi dan Konvergensi</vt:lpstr>
      <vt:lpstr>PowerPoint Presentation</vt:lpstr>
      <vt:lpstr>Gangguan pada Penglihatan</vt:lpstr>
      <vt:lpstr>PowerPoint Presentation</vt:lpstr>
      <vt:lpstr>Astigmatisme (silindris)</vt:lpstr>
      <vt:lpstr>Katarak (bular mata)</vt:lpstr>
      <vt:lpstr>PowerPoint Presentation</vt:lpstr>
      <vt:lpstr>Konjungtivitis</vt:lpstr>
      <vt:lpstr>PowerPoint Presentation</vt:lpstr>
      <vt:lpstr>Konjungtivitis, Dibedakan Atas 3 Stadium:</vt:lpstr>
      <vt:lpstr>Tanda dan gejala</vt:lpstr>
      <vt:lpstr>PowerPoint Presentation</vt:lpstr>
      <vt:lpstr>komplikasi</vt:lpstr>
      <vt:lpstr>Penanganan</vt:lpstr>
      <vt:lpstr>ANAMNESA GANGGUAN SISTEM INDERA</vt:lpstr>
      <vt:lpstr>Keluhan Utama</vt:lpstr>
      <vt:lpstr>Manifestasi Klinis</vt:lpstr>
      <vt:lpstr>Pengkajian Mata</vt:lpstr>
      <vt:lpstr>Tinjauan Sistem</vt:lpstr>
      <vt:lpstr>PowerPoint Presentation</vt:lpstr>
      <vt:lpstr>PowerPoint Presentation</vt:lpstr>
      <vt:lpstr>PowerPoint Presentation</vt:lpstr>
      <vt:lpstr>PEMERIKSAAN FISIK INDIVIDU SEHAT</vt:lpstr>
      <vt:lpstr>PowerPoint Presentation</vt:lpstr>
      <vt:lpstr>PowerPoint Presentation</vt:lpstr>
      <vt:lpstr>PowerPoint Presentation</vt:lpstr>
      <vt:lpstr>Masalah Keperawatan yang Mungkin Muncul:</vt:lpstr>
      <vt:lpstr>Sistem pendengaran</vt:lpstr>
      <vt:lpstr>Anatomi Fisiologi Telinga</vt:lpstr>
      <vt:lpstr>Pembagian Telinga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FISIOLOGI MENDENGAR</vt:lpstr>
      <vt:lpstr>PowerPoint Presentation</vt:lpstr>
      <vt:lpstr>PowerPoint Presentation</vt:lpstr>
      <vt:lpstr>PowerPoint Presentation</vt:lpstr>
      <vt:lpstr>Pengkajian</vt:lpstr>
      <vt:lpstr>Masalah Keperawatan yang Mungkin Muncul: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Gangguan Sistem Pengindraan</dc:title>
  <dc:creator>Shenda Maulina Wulandari</dc:creator>
  <cp:lastModifiedBy>shenda maulina w</cp:lastModifiedBy>
  <cp:revision>54</cp:revision>
  <cp:lastPrinted>2020-01-27T01:15:54Z</cp:lastPrinted>
  <dcterms:created xsi:type="dcterms:W3CDTF">2020-01-17T04:23:14Z</dcterms:created>
  <dcterms:modified xsi:type="dcterms:W3CDTF">2021-10-14T03:21:15Z</dcterms:modified>
</cp:coreProperties>
</file>