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5"/>
  </p:notesMasterIdLst>
  <p:sldIdLst>
    <p:sldId id="256" r:id="rId2"/>
    <p:sldId id="257" r:id="rId3"/>
    <p:sldId id="309" r:id="rId4"/>
    <p:sldId id="299" r:id="rId5"/>
    <p:sldId id="300" r:id="rId6"/>
    <p:sldId id="301" r:id="rId7"/>
    <p:sldId id="302" r:id="rId8"/>
    <p:sldId id="303" r:id="rId9"/>
    <p:sldId id="304" r:id="rId10"/>
    <p:sldId id="305" r:id="rId11"/>
    <p:sldId id="258" r:id="rId12"/>
    <p:sldId id="308" r:id="rId13"/>
    <p:sldId id="307" r:id="rId14"/>
    <p:sldId id="298" r:id="rId15"/>
    <p:sldId id="259" r:id="rId16"/>
    <p:sldId id="260" r:id="rId17"/>
    <p:sldId id="312" r:id="rId18"/>
    <p:sldId id="318" r:id="rId19"/>
    <p:sldId id="297" r:id="rId20"/>
    <p:sldId id="313" r:id="rId21"/>
    <p:sldId id="310" r:id="rId22"/>
    <p:sldId id="317" r:id="rId23"/>
    <p:sldId id="261" r:id="rId24"/>
    <p:sldId id="262" r:id="rId25"/>
    <p:sldId id="314" r:id="rId26"/>
    <p:sldId id="263" r:id="rId27"/>
    <p:sldId id="266" r:id="rId28"/>
    <p:sldId id="315" r:id="rId29"/>
    <p:sldId id="264" r:id="rId30"/>
    <p:sldId id="265" r:id="rId31"/>
    <p:sldId id="267" r:id="rId32"/>
    <p:sldId id="306" r:id="rId33"/>
    <p:sldId id="316" r:id="rId34"/>
    <p:sldId id="268" r:id="rId35"/>
    <p:sldId id="269" r:id="rId36"/>
    <p:sldId id="270" r:id="rId37"/>
    <p:sldId id="271" r:id="rId38"/>
    <p:sldId id="273" r:id="rId39"/>
    <p:sldId id="272" r:id="rId40"/>
    <p:sldId id="274" r:id="rId41"/>
    <p:sldId id="275" r:id="rId42"/>
    <p:sldId id="276" r:id="rId43"/>
    <p:sldId id="277" r:id="rId44"/>
    <p:sldId id="278" r:id="rId45"/>
    <p:sldId id="279" r:id="rId46"/>
    <p:sldId id="280" r:id="rId47"/>
    <p:sldId id="281" r:id="rId48"/>
    <p:sldId id="282" r:id="rId49"/>
    <p:sldId id="283" r:id="rId50"/>
    <p:sldId id="321" r:id="rId51"/>
    <p:sldId id="284" r:id="rId52"/>
    <p:sldId id="285" r:id="rId53"/>
    <p:sldId id="286" r:id="rId54"/>
    <p:sldId id="287" r:id="rId55"/>
    <p:sldId id="288" r:id="rId56"/>
    <p:sldId id="289" r:id="rId57"/>
    <p:sldId id="290" r:id="rId58"/>
    <p:sldId id="291" r:id="rId59"/>
    <p:sldId id="319" r:id="rId60"/>
    <p:sldId id="292" r:id="rId61"/>
    <p:sldId id="293" r:id="rId62"/>
    <p:sldId id="294" r:id="rId63"/>
    <p:sldId id="296"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626" autoAdjust="0"/>
  </p:normalViewPr>
  <p:slideViewPr>
    <p:cSldViewPr>
      <p:cViewPr varScale="1">
        <p:scale>
          <a:sx n="60" d="100"/>
          <a:sy n="60" d="100"/>
        </p:scale>
        <p:origin x="110" y="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7133A2-AF72-4A4C-9470-1AD891C40115}" type="datetimeFigureOut">
              <a:rPr lang="en-US" smtClean="0"/>
              <a:t>10/14/2021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FEB779-D504-403D-ABCC-83351154887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153780-4851-43EA-B3D2-AF3C1A2F5EDB}" type="slidenum">
              <a:rPr lang="en-US"/>
              <a:pPr>
                <a:defRPr/>
              </a:pPr>
              <a:t>3</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0AF6FC-A29F-4979-BFB9-359450C3EAAD}" type="slidenum">
              <a:rPr lang="en-US"/>
              <a:pPr>
                <a:defRPr/>
              </a:pPr>
              <a:t>13</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53E9B4-BDC9-47CB-8175-CFB11F68F532}" type="slidenum">
              <a:rPr lang="en-US"/>
              <a:pPr>
                <a:defRPr/>
              </a:pPr>
              <a:t>14</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5F97A3-DD1F-4576-95AF-47D7E0AEB26F}" type="slidenum">
              <a:rPr lang="en-US"/>
              <a:pPr/>
              <a:t>17</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r>
              <a:rPr lang="en-US"/>
              <a:t>Normal layers on the left</a:t>
            </a:r>
          </a:p>
          <a:p>
            <a:r>
              <a:rPr lang="en-US"/>
              <a:t>Psoriasis on the right where the stratum corneum is disorganized, cracked and flaky/ the stratum granulosum has thickened and has tremendous neutrophil accumulation/ the stratum spinosum has many immature cells and is thicker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fld id="{46740A2C-C9B0-4F93-994D-7C1506F2C44C}" type="slidenum">
              <a:rPr lang="en-US"/>
              <a:pPr/>
              <a:t>18</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r>
              <a:rPr lang="en-US" dirty="0"/>
              <a:t>. </a:t>
            </a:r>
            <a:r>
              <a:rPr lang="en-US" dirty="0" err="1"/>
              <a:t>Extravasation</a:t>
            </a:r>
            <a:r>
              <a:rPr lang="en-US" dirty="0"/>
              <a:t> of a CLA-Positive Memory T Cell into Inflamed Skin. Skin injury or infection results in the activation of the nuclear factor-(kappa)B (NF-(kappa)B) pathway through cytokine receptors (interleukin-1 or tumor necrosis factor (alpha) [TNF-(alpha)]) or Toll-like receptors. Microbial products may directly activate this pathway. The result is the transcription of many genes that contain (kappa)B sites in their promoters in a variety of skin cells. In endothelial cells, these include the adhesion molecules E-</a:t>
            </a:r>
            <a:r>
              <a:rPr lang="en-US" dirty="0" err="1"/>
              <a:t>selectin</a:t>
            </a:r>
            <a:r>
              <a:rPr lang="en-US" dirty="0"/>
              <a:t>, intercellular adhesion molecule 1 (ICAM-1), and vascular-cell adhesion molecule 1 (VCAM-1). To </a:t>
            </a:r>
            <a:r>
              <a:rPr lang="en-US" dirty="0" err="1"/>
              <a:t>extravasate</a:t>
            </a:r>
            <a:r>
              <a:rPr lang="en-US" dirty="0"/>
              <a:t> into skin, T cells must slow their velocity in the circulation. To do so, they use CLA-P-</a:t>
            </a:r>
            <a:r>
              <a:rPr lang="en-US" dirty="0" err="1"/>
              <a:t>selectin</a:t>
            </a:r>
            <a:r>
              <a:rPr lang="en-US" dirty="0"/>
              <a:t> glycoprotein </a:t>
            </a:r>
            <a:r>
              <a:rPr lang="en-US" dirty="0" err="1"/>
              <a:t>ligand</a:t>
            </a:r>
            <a:r>
              <a:rPr lang="en-US" dirty="0"/>
              <a:t> 1 (CLA-PSGL-1) cell-surface molecules, located on the tips of </a:t>
            </a:r>
            <a:r>
              <a:rPr lang="en-US" dirty="0" err="1"/>
              <a:t>microvilli</a:t>
            </a:r>
            <a:r>
              <a:rPr lang="en-US" dirty="0"/>
              <a:t>, to bind to E-</a:t>
            </a:r>
            <a:r>
              <a:rPr lang="en-US" dirty="0" err="1"/>
              <a:t>selectin</a:t>
            </a:r>
            <a:r>
              <a:rPr lang="en-US" dirty="0"/>
              <a:t> and P-</a:t>
            </a:r>
            <a:r>
              <a:rPr lang="en-US" dirty="0" err="1"/>
              <a:t>selectin</a:t>
            </a:r>
            <a:r>
              <a:rPr lang="en-US" dirty="0"/>
              <a:t> on the luminal surface of the </a:t>
            </a:r>
            <a:r>
              <a:rPr lang="en-US" dirty="0" err="1"/>
              <a:t>cutaneous</a:t>
            </a:r>
            <a:r>
              <a:rPr lang="en-US" dirty="0"/>
              <a:t> </a:t>
            </a:r>
            <a:r>
              <a:rPr lang="en-US" dirty="0" err="1"/>
              <a:t>postcapillary</a:t>
            </a:r>
            <a:r>
              <a:rPr lang="en-US" dirty="0"/>
              <a:t> </a:t>
            </a:r>
            <a:r>
              <a:rPr lang="en-US" dirty="0" err="1"/>
              <a:t>venules</a:t>
            </a:r>
            <a:r>
              <a:rPr lang="en-US" dirty="0"/>
              <a:t>, a process called "tethering." Once tethered, the T cells roll on the endothelial surface in the direction of the blood flow, but much more slowly. This exposes much of the surface of the T cells to the surface of the endothelium, where </a:t>
            </a:r>
            <a:r>
              <a:rPr lang="en-US" dirty="0" err="1"/>
              <a:t>chemokines</a:t>
            </a:r>
            <a:r>
              <a:rPr lang="en-US" dirty="0"/>
              <a:t> that have been produced on the </a:t>
            </a:r>
            <a:r>
              <a:rPr lang="en-US" dirty="0" err="1"/>
              <a:t>abluminal</a:t>
            </a:r>
            <a:r>
              <a:rPr lang="en-US" dirty="0"/>
              <a:t> side of the vessel by resident skin cells and transported to the luminal surface of the endothelial cells can be displayed. The binding of </a:t>
            </a:r>
            <a:r>
              <a:rPr lang="en-US" dirty="0" err="1"/>
              <a:t>chemokines</a:t>
            </a:r>
            <a:r>
              <a:rPr lang="en-US" dirty="0"/>
              <a:t> to specific receptors on T cells results in a modification of the structure of the (alpha)(</a:t>
            </a:r>
            <a:r>
              <a:rPr lang="en-US" baseline="-30000" dirty="0"/>
              <a:t>L</a:t>
            </a:r>
            <a:r>
              <a:rPr lang="en-US" dirty="0"/>
              <a:t>))(beta)(</a:t>
            </a:r>
            <a:r>
              <a:rPr lang="en-US" baseline="-30000" dirty="0"/>
              <a:t>2</a:t>
            </a:r>
            <a:r>
              <a:rPr lang="en-US" dirty="0"/>
              <a:t>)) </a:t>
            </a:r>
            <a:r>
              <a:rPr lang="en-US" dirty="0" err="1"/>
              <a:t>integrin</a:t>
            </a:r>
            <a:r>
              <a:rPr lang="en-US" dirty="0"/>
              <a:t> (lymphocyte-function-associated antigen 1 [LFA-1]) and the (alpha)(</a:t>
            </a:r>
            <a:r>
              <a:rPr lang="en-US" baseline="-30000" dirty="0"/>
              <a:t>4</a:t>
            </a:r>
            <a:r>
              <a:rPr lang="en-US" dirty="0"/>
              <a:t>))(beta)(</a:t>
            </a:r>
            <a:r>
              <a:rPr lang="en-US" baseline="-30000" dirty="0"/>
              <a:t>1</a:t>
            </a:r>
            <a:r>
              <a:rPr lang="en-US" dirty="0"/>
              <a:t>)) </a:t>
            </a:r>
            <a:r>
              <a:rPr lang="en-US" dirty="0" err="1"/>
              <a:t>integrin</a:t>
            </a:r>
            <a:r>
              <a:rPr lang="en-US" dirty="0"/>
              <a:t> (very late antigen 4 [VLA-4]) so that they can bind to ICAM-1 and VCAM-1, respectively. Not only is the </a:t>
            </a:r>
            <a:r>
              <a:rPr lang="en-US" dirty="0" err="1"/>
              <a:t>integrin</a:t>
            </a:r>
            <a:r>
              <a:rPr lang="en-US" dirty="0"/>
              <a:t> binding of sufficiently high affinity to arrest the CLA-positive T cells, but it also favors the flattening of the lymphocytes in preparation for their </a:t>
            </a:r>
            <a:r>
              <a:rPr lang="en-US" dirty="0" err="1"/>
              <a:t>extravasation</a:t>
            </a:r>
            <a:r>
              <a:rPr lang="en-US" dirty="0"/>
              <a:t> through the endothelial layer. Once </a:t>
            </a:r>
            <a:r>
              <a:rPr lang="en-US" dirty="0" err="1"/>
              <a:t>extravasated</a:t>
            </a:r>
            <a:r>
              <a:rPr lang="en-US" dirty="0"/>
              <a:t> on the </a:t>
            </a:r>
            <a:r>
              <a:rPr lang="en-US" dirty="0" err="1"/>
              <a:t>abluminal</a:t>
            </a:r>
            <a:r>
              <a:rPr lang="en-US" dirty="0"/>
              <a:t> side of the vessel, the T cells are no longer subjected to shear forces from blood flow, and they can respond to </a:t>
            </a:r>
            <a:r>
              <a:rPr lang="en-US" dirty="0" err="1"/>
              <a:t>chemotactic</a:t>
            </a:r>
            <a:r>
              <a:rPr lang="en-US" dirty="0"/>
              <a:t> gradients emanating from the site of injury or infection. If these T cells encounter antigen in tissue, they will become activated. The subsequent release of T-cell cytokines will modify and expand the inflammatory infiltrate. </a:t>
            </a:r>
            <a:br>
              <a:rPr lang="en-US" dirty="0"/>
            </a:br>
            <a:r>
              <a:rPr lang="en-US" i="1" dirty="0"/>
              <a:t>From:</a:t>
            </a:r>
            <a:r>
              <a:rPr lang="en-US" dirty="0"/>
              <a:t>   Robert: N </a:t>
            </a:r>
            <a:r>
              <a:rPr lang="en-US" dirty="0" err="1"/>
              <a:t>Engl</a:t>
            </a:r>
            <a:r>
              <a:rPr lang="en-US" dirty="0"/>
              <a:t> J Med, Volume 341(24).December 9, 1999.1817-1828</a:t>
            </a:r>
            <a:br>
              <a:rPr lang="en-US" dirty="0"/>
            </a:br>
            <a:endParaRPr lang="en-US" dirty="0"/>
          </a:p>
          <a:p>
            <a:endParaRPr lang="en-US" dirty="0"/>
          </a:p>
        </p:txBody>
      </p:sp>
      <p:sp>
        <p:nvSpPr>
          <p:cNvPr id="174084" name="Line 4"/>
          <p:cNvSpPr>
            <a:spLocks noChangeShapeType="1"/>
          </p:cNvSpPr>
          <p:nvPr/>
        </p:nvSpPr>
        <p:spPr bwMode="auto">
          <a:xfrm flipH="1">
            <a:off x="1714500" y="2902857"/>
            <a:ext cx="357188" cy="435429"/>
          </a:xfrm>
          <a:prstGeom prst="line">
            <a:avLst/>
          </a:prstGeom>
          <a:noFill/>
          <a:ln w="9525">
            <a:solidFill>
              <a:schemeClr val="tx1"/>
            </a:solidFill>
            <a:miter lim="800000"/>
            <a:headEnd/>
            <a:tailEnd type="triangle" w="med" len="med"/>
          </a:ln>
          <a:effectLst/>
        </p:spPr>
        <p:txBody>
          <a:bodyPr wrap="none" lIns="86493" tIns="43247" rIns="86493" bIns="43247"/>
          <a:lstStyle/>
          <a:p>
            <a:endParaRPr lang="en-US"/>
          </a:p>
        </p:txBody>
      </p:sp>
      <p:sp>
        <p:nvSpPr>
          <p:cNvPr id="174085" name="Line 5"/>
          <p:cNvSpPr>
            <a:spLocks noChangeShapeType="1"/>
          </p:cNvSpPr>
          <p:nvPr/>
        </p:nvSpPr>
        <p:spPr bwMode="auto">
          <a:xfrm>
            <a:off x="2857500" y="2902857"/>
            <a:ext cx="1000125" cy="217714"/>
          </a:xfrm>
          <a:prstGeom prst="line">
            <a:avLst/>
          </a:prstGeom>
          <a:noFill/>
          <a:ln w="9525">
            <a:solidFill>
              <a:schemeClr val="tx1"/>
            </a:solidFill>
            <a:miter lim="800000"/>
            <a:headEnd/>
            <a:tailEnd type="triangle" w="med" len="med"/>
          </a:ln>
          <a:effectLst/>
        </p:spPr>
        <p:txBody>
          <a:bodyPr wrap="none" lIns="86493" tIns="43247" rIns="86493" bIns="43247"/>
          <a:lstStyle/>
          <a:p>
            <a:endParaRPr lang="en-US"/>
          </a:p>
        </p:txBody>
      </p:sp>
      <p:sp>
        <p:nvSpPr>
          <p:cNvPr id="174086" name="Line 6"/>
          <p:cNvSpPr>
            <a:spLocks noChangeShapeType="1"/>
          </p:cNvSpPr>
          <p:nvPr/>
        </p:nvSpPr>
        <p:spPr bwMode="auto">
          <a:xfrm>
            <a:off x="2857500" y="2830286"/>
            <a:ext cx="1285875" cy="290286"/>
          </a:xfrm>
          <a:prstGeom prst="line">
            <a:avLst/>
          </a:prstGeom>
          <a:noFill/>
          <a:ln w="9525">
            <a:solidFill>
              <a:schemeClr val="tx1"/>
            </a:solidFill>
            <a:miter lim="800000"/>
            <a:headEnd/>
            <a:tailEnd type="triangle" w="med" len="med"/>
          </a:ln>
          <a:effectLst/>
        </p:spPr>
        <p:txBody>
          <a:bodyPr wrap="none" lIns="86493" tIns="43247" rIns="86493" bIns="43247"/>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FB67A6-A5ED-470F-AB6E-5A60065ADCB7}" type="slidenum">
              <a:rPr lang="en-US"/>
              <a:pPr>
                <a:defRPr/>
              </a:pPr>
              <a:t>19</a:t>
            </a:fld>
            <a:endParaRPr lang="en-US"/>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AEF6F-6D48-4747-903A-DFE437813923}" type="slidenum">
              <a:rPr lang="en-US"/>
              <a:pPr/>
              <a:t>20</a:t>
            </a:fld>
            <a:endParaRPr lang="en-US"/>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r>
              <a:rPr lang="en-US"/>
              <a:t>This is another view with same findings</a:t>
            </a:r>
          </a:p>
          <a:p>
            <a:r>
              <a:rPr lang="en-US"/>
              <a:t>Notice the thicker keratin layer, thicker epidermis</a:t>
            </a:r>
          </a:p>
          <a:p>
            <a:r>
              <a:rPr lang="en-US"/>
              <a:t>Also notice the increased vascularity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5D5F21-4EDA-4005-950C-BB5475BF60A7}" type="slidenum">
              <a:rPr lang="en-US"/>
              <a:pPr>
                <a:defRPr/>
              </a:pPr>
              <a:t>21</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B388846-CF01-418E-84DC-80AEC1231563}" type="slidenum">
              <a:rPr lang="en-US"/>
              <a:pPr/>
              <a:t>22</a:t>
            </a:fld>
            <a:endParaRPr lang="en-US"/>
          </a:p>
        </p:txBody>
      </p:sp>
      <p:sp>
        <p:nvSpPr>
          <p:cNvPr id="287746" name="Rectangle 2"/>
          <p:cNvSpPr>
            <a:spLocks noGrp="1" noRot="1" noChangeAspect="1" noChangeArrowheads="1" noTextEdit="1"/>
          </p:cNvSpPr>
          <p:nvPr>
            <p:ph type="sldImg"/>
          </p:nvPr>
        </p:nvSpPr>
        <p:spPr>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7BB754-CD9F-4DBE-8726-958F21EACB56}" type="slidenum">
              <a:rPr lang="en-US"/>
              <a:pPr>
                <a:defRPr/>
              </a:pPr>
              <a:t>32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D82191-86B6-45AF-82E2-75A1273F152D}" type="slidenum">
              <a:rPr lang="en-US"/>
              <a:pPr/>
              <a:t>50</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t>Climate plays a role in risk. Some studies have found that the disorder develops earlier and more frequently in colder climates. For example, psoriasis occurs more frequently in African Americans and in Caucasians who live in colder climates than in people of any ethnicity who live in Africa. Psoriasis is also common in Japanese individuals. It is uncommon in Native Americans of either North or South American descent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E00CED-EEB8-47E2-92F4-0B1A506A7089}" type="slidenum">
              <a:rPr lang="en-US"/>
              <a:pPr>
                <a:defRPr/>
              </a:pPr>
              <a:t>4</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A6FEB779-D504-403D-ABCC-83351154887E}" type="slidenum">
              <a:rPr lang="en-US" smtClean="0"/>
              <a:t>63</a:t>
            </a:fld>
            <a:endParaRPr lang="en-US"/>
          </a:p>
        </p:txBody>
      </p:sp>
    </p:spTree>
    <p:extLst>
      <p:ext uri="{BB962C8B-B14F-4D97-AF65-F5344CB8AC3E}">
        <p14:creationId xmlns:p14="http://schemas.microsoft.com/office/powerpoint/2010/main" val="2473805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BA469D-73BA-496D-AA4D-BFA4F071DEB5}" type="slidenum">
              <a:rPr lang="en-US"/>
              <a:pPr>
                <a:defRPr/>
              </a:pPr>
              <a:t>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632238-AE43-41C9-9826-0616A03830F6}" type="slidenum">
              <a:rPr lang="en-US"/>
              <a:pPr>
                <a:defRPr/>
              </a:pPr>
              <a:t>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ACD004-11D1-4EBF-B3BB-48A0CB36BD2B}" type="slidenum">
              <a:rPr lang="en-US"/>
              <a:pPr>
                <a:defRPr/>
              </a:pPr>
              <a:t>7</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B369B4-67DC-43A3-A4B0-337193789069}" type="slidenum">
              <a:rPr lang="en-US"/>
              <a:pPr>
                <a:defRPr/>
              </a:pPr>
              <a:t>8</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F7AAD1-55DA-441C-8076-BCEF031BA366}" type="slidenum">
              <a:rPr lang="en-US"/>
              <a:pPr>
                <a:defRPr/>
              </a:pPr>
              <a:t>9</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CF56F8-3C92-41C9-947A-ED2828D2A8C5}" type="slidenum">
              <a:rPr lang="en-US"/>
              <a:pPr>
                <a:defRPr/>
              </a:pPr>
              <a:t>10</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6EC7D0-8B8E-49A2-9880-283F91F7D273}" type="slidenum">
              <a:rPr lang="en-US"/>
              <a:pPr>
                <a:defRPr/>
              </a:pPr>
              <a:t>12</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9EB4CB8A-323A-48EA-98D4-5CE27005E80B}"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88669-B2C2-411F-809F-FD150DDBF061}"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EB4CB8A-323A-48EA-98D4-5CE27005E80B}"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88669-B2C2-411F-809F-FD150DDBF06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EB4CB8A-323A-48EA-98D4-5CE27005E80B}" type="datetimeFigureOut">
              <a:rPr lang="en-US" smtClean="0"/>
              <a:t>10/14/2021</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FF688669-B2C2-411F-809F-FD150DDBF06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EB4CB8A-323A-48EA-98D4-5CE27005E80B}"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88669-B2C2-411F-809F-FD150DDBF06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EB4CB8A-323A-48EA-98D4-5CE27005E80B}"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88669-B2C2-411F-809F-FD150DDBF06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EB4CB8A-323A-48EA-98D4-5CE27005E80B}"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688669-B2C2-411F-809F-FD150DDBF06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EB4CB8A-323A-48EA-98D4-5CE27005E80B}" type="datetimeFigureOut">
              <a:rPr lang="en-US" smtClean="0"/>
              <a:t>10/14/2021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688669-B2C2-411F-809F-FD150DDBF06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EB4CB8A-323A-48EA-98D4-5CE27005E80B}" type="datetimeFigureOut">
              <a:rPr lang="en-US" smtClean="0"/>
              <a:t>10/14/2021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688669-B2C2-411F-809F-FD150DDBF06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4CB8A-323A-48EA-98D4-5CE27005E80B}" type="datetimeFigureOut">
              <a:rPr lang="en-US" smtClean="0"/>
              <a:t>10/14/2021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688669-B2C2-411F-809F-FD150DDBF06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EB4CB8A-323A-48EA-98D4-5CE27005E80B}"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688669-B2C2-411F-809F-FD150DDBF061}" type="slidenum">
              <a:rPr lang="en-US" smtClean="0"/>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9EB4CB8A-323A-48EA-98D4-5CE27005E80B}" type="datetimeFigureOut">
              <a:rPr lang="en-US" smtClean="0"/>
              <a:t>10/14/2021</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FF688669-B2C2-411F-809F-FD150DDBF06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9EB4CB8A-323A-48EA-98D4-5CE27005E80B}" type="datetimeFigureOut">
              <a:rPr lang="en-US" smtClean="0"/>
              <a:t>10/14/2021</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F688669-B2C2-411F-809F-FD150DDBF06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PSORIASIS </a:t>
            </a:r>
          </a:p>
        </p:txBody>
      </p:sp>
      <p:sp>
        <p:nvSpPr>
          <p:cNvPr id="3" name="Subtitle 2"/>
          <p:cNvSpPr>
            <a:spLocks noGrp="1"/>
          </p:cNvSpPr>
          <p:nvPr>
            <p:ph type="subTitle" idx="1"/>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descr="img0047 2"/>
          <p:cNvPicPr>
            <a:picLocks noChangeAspect="1" noChangeArrowheads="1"/>
          </p:cNvPicPr>
          <p:nvPr/>
        </p:nvPicPr>
        <p:blipFill>
          <a:blip r:embed="rId3"/>
          <a:srcRect b="16086"/>
          <a:stretch>
            <a:fillRect/>
          </a:stretch>
        </p:blipFill>
        <p:spPr bwMode="auto">
          <a:xfrm>
            <a:off x="2895600" y="0"/>
            <a:ext cx="3352800" cy="3733800"/>
          </a:xfrm>
          <a:prstGeom prst="rect">
            <a:avLst/>
          </a:prstGeom>
          <a:noFill/>
          <a:ln w="9525">
            <a:noFill/>
            <a:miter lim="800000"/>
            <a:headEnd/>
            <a:tailEnd/>
          </a:ln>
        </p:spPr>
      </p:pic>
      <p:pic>
        <p:nvPicPr>
          <p:cNvPr id="15363" name="Picture 17" descr="img0050"/>
          <p:cNvPicPr>
            <a:picLocks noChangeAspect="1" noChangeArrowheads="1"/>
          </p:cNvPicPr>
          <p:nvPr/>
        </p:nvPicPr>
        <p:blipFill>
          <a:blip r:embed="rId4"/>
          <a:srcRect b="24146"/>
          <a:stretch>
            <a:fillRect/>
          </a:stretch>
        </p:blipFill>
        <p:spPr bwMode="auto">
          <a:xfrm>
            <a:off x="0" y="3743325"/>
            <a:ext cx="6248400" cy="3114675"/>
          </a:xfrm>
          <a:prstGeom prst="rect">
            <a:avLst/>
          </a:prstGeom>
          <a:noFill/>
          <a:ln w="9525">
            <a:noFill/>
            <a:miter lim="800000"/>
            <a:headEnd/>
            <a:tailEnd/>
          </a:ln>
        </p:spPr>
      </p:pic>
      <p:pic>
        <p:nvPicPr>
          <p:cNvPr id="15364" name="Picture 18" descr="img0015 2"/>
          <p:cNvPicPr>
            <a:picLocks noGrp="1" noChangeAspect="1" noChangeArrowheads="1"/>
          </p:cNvPicPr>
          <p:nvPr>
            <p:ph idx="1"/>
          </p:nvPr>
        </p:nvPicPr>
        <p:blipFill>
          <a:blip r:embed="rId5"/>
          <a:srcRect t="21771"/>
          <a:stretch>
            <a:fillRect/>
          </a:stretch>
        </p:blipFill>
        <p:spPr>
          <a:xfrm>
            <a:off x="0" y="0"/>
            <a:ext cx="2901950" cy="37338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Etiology</a:t>
            </a:r>
          </a:p>
        </p:txBody>
      </p:sp>
      <p:sp>
        <p:nvSpPr>
          <p:cNvPr id="2" name="Content Placeholder 1"/>
          <p:cNvSpPr>
            <a:spLocks noGrp="1"/>
          </p:cNvSpPr>
          <p:nvPr>
            <p:ph idx="1"/>
          </p:nvPr>
        </p:nvSpPr>
        <p:spPr/>
        <p:txBody>
          <a:bodyPr/>
          <a:lstStyle/>
          <a:p>
            <a:r>
              <a:rPr lang="en-US" dirty="0" err="1"/>
              <a:t>Penyebab</a:t>
            </a:r>
            <a:r>
              <a:rPr lang="en-US" dirty="0"/>
              <a:t> </a:t>
            </a:r>
            <a:r>
              <a:rPr lang="en-US" dirty="0" err="1"/>
              <a:t>pasti</a:t>
            </a:r>
            <a:r>
              <a:rPr lang="en-US" dirty="0"/>
              <a:t> </a:t>
            </a:r>
            <a:r>
              <a:rPr lang="en-US" dirty="0" err="1"/>
              <a:t>tidak</a:t>
            </a:r>
            <a:r>
              <a:rPr lang="en-US" dirty="0"/>
              <a:t> </a:t>
            </a:r>
            <a:r>
              <a:rPr lang="en-US" dirty="0" err="1"/>
              <a:t>diketahui</a:t>
            </a:r>
            <a:endParaRPr lang="en-US" dirty="0"/>
          </a:p>
          <a:p>
            <a:r>
              <a:rPr lang="en-US" dirty="0" err="1"/>
              <a:t>Faktor</a:t>
            </a:r>
            <a:r>
              <a:rPr lang="en-US" dirty="0"/>
              <a:t> </a:t>
            </a:r>
            <a:r>
              <a:rPr lang="en-US" dirty="0" err="1"/>
              <a:t>utama</a:t>
            </a:r>
            <a:r>
              <a:rPr lang="en-US" dirty="0"/>
              <a:t>: </a:t>
            </a:r>
            <a:r>
              <a:rPr lang="en-US" dirty="0" err="1"/>
              <a:t>genetik</a:t>
            </a:r>
            <a:endParaRPr lang="en-US" dirty="0"/>
          </a:p>
          <a:p>
            <a:r>
              <a:rPr lang="en-US" dirty="0" err="1"/>
              <a:t>Usia</a:t>
            </a:r>
            <a:r>
              <a:rPr lang="en-US" dirty="0"/>
              <a:t> </a:t>
            </a:r>
            <a:r>
              <a:rPr lang="en-US" dirty="0" err="1"/>
              <a:t>muda</a:t>
            </a:r>
            <a:r>
              <a:rPr lang="en-US" dirty="0"/>
              <a:t>  </a:t>
            </a:r>
            <a:r>
              <a:rPr lang="en-US" dirty="0" err="1"/>
              <a:t>atau</a:t>
            </a:r>
            <a:r>
              <a:rPr lang="en-US" dirty="0"/>
              <a:t> </a:t>
            </a:r>
            <a:r>
              <a:rPr lang="en-US" dirty="0" err="1"/>
              <a:t>awal</a:t>
            </a:r>
            <a:r>
              <a:rPr lang="en-US" dirty="0"/>
              <a:t> </a:t>
            </a:r>
            <a:r>
              <a:rPr lang="en-US" dirty="0" err="1"/>
              <a:t>dewasa</a:t>
            </a:r>
            <a:r>
              <a:rPr lang="en-US" dirty="0"/>
              <a:t> </a:t>
            </a:r>
            <a:r>
              <a:rPr lang="en-US" dirty="0" err="1"/>
              <a:t>muda</a:t>
            </a:r>
            <a:r>
              <a:rPr lang="en-US" dirty="0"/>
              <a:t> (28 </a:t>
            </a:r>
            <a:r>
              <a:rPr lang="en-US" dirty="0" err="1"/>
              <a:t>thn</a:t>
            </a:r>
            <a:r>
              <a:rPr lang="en-US" dirty="0"/>
              <a:t>)</a:t>
            </a:r>
          </a:p>
          <a:p>
            <a:r>
              <a:rPr lang="en-US" dirty="0" err="1"/>
              <a:t>Riwayat</a:t>
            </a:r>
            <a:r>
              <a:rPr lang="en-US" dirty="0"/>
              <a:t> </a:t>
            </a:r>
            <a:r>
              <a:rPr lang="en-US" dirty="0" err="1"/>
              <a:t>keluarga</a:t>
            </a:r>
            <a:r>
              <a:rPr lang="en-US" dirty="0"/>
              <a:t> </a:t>
            </a:r>
            <a:r>
              <a:rPr lang="en-US" dirty="0" err="1"/>
              <a:t>belum</a:t>
            </a:r>
            <a:r>
              <a:rPr lang="en-US" dirty="0"/>
              <a:t> </a:t>
            </a:r>
            <a:r>
              <a:rPr lang="en-US" dirty="0" err="1"/>
              <a:t>bisa</a:t>
            </a:r>
            <a:r>
              <a:rPr lang="en-US" dirty="0"/>
              <a:t> </a:t>
            </a:r>
            <a:r>
              <a:rPr lang="en-US" dirty="0" err="1"/>
              <a:t>dijelaskan</a:t>
            </a:r>
            <a:r>
              <a:rPr lang="en-US" dirty="0"/>
              <a:t> </a:t>
            </a:r>
            <a:r>
              <a:rPr lang="en-US" dirty="0" err="1"/>
              <a:t>secara</a:t>
            </a:r>
            <a:r>
              <a:rPr lang="en-US" dirty="0"/>
              <a:t> </a:t>
            </a:r>
            <a:r>
              <a:rPr lang="en-US" dirty="0" err="1"/>
              <a:t>genetik</a:t>
            </a:r>
            <a:r>
              <a:rPr lang="en-US" dirty="0"/>
              <a:t> (At least 10 genes identified: </a:t>
            </a:r>
            <a:r>
              <a:rPr lang="en-US" i="1" dirty="0"/>
              <a:t>HLA-Cw6</a:t>
            </a:r>
            <a:r>
              <a:rPr lang="en-US" dirty="0"/>
              <a:t>, </a:t>
            </a:r>
            <a:r>
              <a:rPr lang="en-US" i="1" dirty="0"/>
              <a:t>IL-23 p19</a:t>
            </a:r>
            <a:r>
              <a:rPr lang="en-US" dirty="0"/>
              <a:t>, </a:t>
            </a:r>
            <a:r>
              <a:rPr lang="en-US" i="1" dirty="0"/>
              <a:t>IL-12/IL-23 p40</a:t>
            </a:r>
            <a:r>
              <a:rPr lang="en-US" dirty="0"/>
              <a:t>, </a:t>
            </a:r>
            <a:r>
              <a:rPr lang="en-US" i="1" dirty="0"/>
              <a:t>IL-23R</a:t>
            </a:r>
            <a:endParaRPr lang="en-US" dirty="0"/>
          </a:p>
          <a:p>
            <a:r>
              <a:rPr lang="en-US" dirty="0" err="1"/>
              <a:t>Predisposisi</a:t>
            </a:r>
            <a:r>
              <a:rPr lang="en-US" dirty="0"/>
              <a:t>: </a:t>
            </a:r>
            <a:r>
              <a:rPr lang="en-US" dirty="0" err="1"/>
              <a:t>Infeksi</a:t>
            </a:r>
            <a:r>
              <a:rPr lang="en-US" dirty="0"/>
              <a:t> &amp; trauma, stress</a:t>
            </a:r>
            <a:r>
              <a:rPr lang="en-US" dirty="0">
                <a:sym typeface="Wingdings" pitchFamily="2" charset="2"/>
              </a:rPr>
              <a:t> plaque</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pPr eaLnBrk="1" hangingPunct="1">
              <a:defRPr/>
            </a:pPr>
            <a:r>
              <a:rPr lang="en-US" b="1">
                <a:effectLst>
                  <a:outerShdw blurRad="38100" dist="38100" dir="2700000" algn="tl">
                    <a:srgbClr val="000000"/>
                  </a:outerShdw>
                </a:effectLst>
                <a:latin typeface="Helvetica" charset="0"/>
              </a:rPr>
              <a:t>DRUGS THAT CAN EXACERBATE PSORIASIS</a:t>
            </a:r>
          </a:p>
        </p:txBody>
      </p:sp>
      <p:sp>
        <p:nvSpPr>
          <p:cNvPr id="7171" name="Rectangle 3"/>
          <p:cNvSpPr>
            <a:spLocks noGrp="1" noChangeArrowheads="1"/>
          </p:cNvSpPr>
          <p:nvPr>
            <p:ph type="body" idx="1"/>
          </p:nvPr>
        </p:nvSpPr>
        <p:spPr>
          <a:xfrm>
            <a:off x="1219200" y="2133600"/>
            <a:ext cx="7010400" cy="4038600"/>
          </a:xfrm>
        </p:spPr>
        <p:txBody>
          <a:bodyPr/>
          <a:lstStyle/>
          <a:p>
            <a:pPr eaLnBrk="1" hangingPunct="1">
              <a:lnSpc>
                <a:spcPct val="90000"/>
              </a:lnSpc>
              <a:defRPr/>
            </a:pPr>
            <a:r>
              <a:rPr lang="en-US" sz="3600" dirty="0">
                <a:latin typeface="Helvetica" charset="0"/>
              </a:rPr>
              <a:t>Beta blockers</a:t>
            </a:r>
          </a:p>
          <a:p>
            <a:pPr eaLnBrk="1" hangingPunct="1">
              <a:lnSpc>
                <a:spcPct val="90000"/>
              </a:lnSpc>
              <a:defRPr/>
            </a:pPr>
            <a:r>
              <a:rPr lang="en-US" sz="3600" dirty="0">
                <a:latin typeface="Helvetica" charset="0"/>
              </a:rPr>
              <a:t>Lithium</a:t>
            </a:r>
          </a:p>
          <a:p>
            <a:pPr eaLnBrk="1" hangingPunct="1">
              <a:lnSpc>
                <a:spcPct val="90000"/>
              </a:lnSpc>
              <a:defRPr/>
            </a:pPr>
            <a:r>
              <a:rPr lang="en-US" sz="3600" dirty="0">
                <a:latin typeface="Helvetica" charset="0"/>
              </a:rPr>
              <a:t>IFN-alpha</a:t>
            </a:r>
          </a:p>
          <a:p>
            <a:pPr eaLnBrk="1" hangingPunct="1">
              <a:lnSpc>
                <a:spcPct val="90000"/>
              </a:lnSpc>
              <a:defRPr/>
            </a:pPr>
            <a:r>
              <a:rPr lang="en-US" sz="3600" dirty="0" err="1">
                <a:latin typeface="Helvetica" charset="0"/>
              </a:rPr>
              <a:t>Antimalarials</a:t>
            </a:r>
            <a:endParaRPr lang="en-US" sz="3600" dirty="0">
              <a:latin typeface="Helvetica" charset="0"/>
            </a:endParaRPr>
          </a:p>
          <a:p>
            <a:pPr eaLnBrk="1" hangingPunct="1">
              <a:lnSpc>
                <a:spcPct val="90000"/>
              </a:lnSpc>
              <a:defRPr/>
            </a:pPr>
            <a:r>
              <a:rPr lang="en-US" sz="3600" dirty="0">
                <a:latin typeface="Helvetica" charset="0"/>
              </a:rPr>
              <a:t>ACE inhibitors</a:t>
            </a:r>
          </a:p>
          <a:p>
            <a:pPr eaLnBrk="1" hangingPunct="1">
              <a:lnSpc>
                <a:spcPct val="90000"/>
              </a:lnSpc>
              <a:defRPr/>
            </a:pPr>
            <a:r>
              <a:rPr lang="en-US" sz="3600" dirty="0">
                <a:latin typeface="Helvetica" charset="0"/>
              </a:rPr>
              <a:t>Rebound with withdraw of prednisone and cyclosporine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76200" y="152400"/>
            <a:ext cx="8915400" cy="1295400"/>
          </a:xfrm>
        </p:spPr>
        <p:txBody>
          <a:bodyPr>
            <a:normAutofit/>
          </a:bodyPr>
          <a:lstStyle/>
          <a:p>
            <a:pPr eaLnBrk="1" hangingPunct="1">
              <a:defRPr/>
            </a:pPr>
            <a:r>
              <a:rPr lang="en-US" sz="3600" b="1" dirty="0">
                <a:effectLst>
                  <a:outerShdw blurRad="38100" dist="38100" dir="2700000" algn="tl">
                    <a:srgbClr val="000000"/>
                  </a:outerShdw>
                </a:effectLst>
              </a:rPr>
              <a:t>PSORIASIS SIGNIFICANTLY IMPAIRS QUALITY OF LIFE</a:t>
            </a:r>
            <a:endParaRPr lang="en-US" sz="3600" b="1" dirty="0">
              <a:effectLst>
                <a:outerShdw blurRad="38100" dist="38100" dir="2700000" algn="tl">
                  <a:srgbClr val="000000"/>
                </a:outerShdw>
              </a:effectLst>
              <a:latin typeface="Helvetica" charset="0"/>
            </a:endParaRPr>
          </a:p>
        </p:txBody>
      </p:sp>
      <p:sp>
        <p:nvSpPr>
          <p:cNvPr id="143363" name="Rectangle 3"/>
          <p:cNvSpPr>
            <a:spLocks noGrp="1" noChangeArrowheads="1"/>
          </p:cNvSpPr>
          <p:nvPr>
            <p:ph type="body" idx="1"/>
          </p:nvPr>
        </p:nvSpPr>
        <p:spPr>
          <a:xfrm>
            <a:off x="304800" y="1752600"/>
            <a:ext cx="8610600" cy="5029200"/>
          </a:xfrm>
        </p:spPr>
        <p:txBody>
          <a:bodyPr/>
          <a:lstStyle/>
          <a:p>
            <a:pPr eaLnBrk="1" hangingPunct="1">
              <a:lnSpc>
                <a:spcPct val="90000"/>
              </a:lnSpc>
              <a:defRPr/>
            </a:pPr>
            <a:r>
              <a:rPr lang="en-US" sz="2800" b="1" dirty="0" err="1"/>
              <a:t>Menarik</a:t>
            </a:r>
            <a:r>
              <a:rPr lang="en-US" sz="2800" b="1" dirty="0"/>
              <a:t> </a:t>
            </a:r>
            <a:r>
              <a:rPr lang="en-US" sz="2800" b="1" dirty="0" err="1"/>
              <a:t>diri</a:t>
            </a:r>
            <a:endParaRPr lang="en-US" sz="2800" b="1" dirty="0"/>
          </a:p>
          <a:p>
            <a:pPr eaLnBrk="1" hangingPunct="1">
              <a:lnSpc>
                <a:spcPct val="90000"/>
              </a:lnSpc>
              <a:defRPr/>
            </a:pPr>
            <a:r>
              <a:rPr lang="en-US" sz="2800" b="1" dirty="0" err="1"/>
              <a:t>Harga</a:t>
            </a:r>
            <a:r>
              <a:rPr lang="en-US" sz="2800" b="1" dirty="0"/>
              <a:t> </a:t>
            </a:r>
            <a:r>
              <a:rPr lang="en-US" sz="2800" b="1" dirty="0" err="1"/>
              <a:t>diri</a:t>
            </a:r>
            <a:r>
              <a:rPr lang="en-US" sz="2800" b="1" dirty="0"/>
              <a:t> </a:t>
            </a:r>
            <a:r>
              <a:rPr lang="en-US" sz="2800" b="1" dirty="0" err="1"/>
              <a:t>rendah</a:t>
            </a:r>
            <a:endParaRPr lang="en-US" sz="2800" b="1" dirty="0"/>
          </a:p>
          <a:p>
            <a:pPr eaLnBrk="1" hangingPunct="1">
              <a:lnSpc>
                <a:spcPct val="90000"/>
              </a:lnSpc>
              <a:defRPr/>
            </a:pPr>
            <a:r>
              <a:rPr lang="en-US" sz="2800" b="1" dirty="0" err="1"/>
              <a:t>Perlu</a:t>
            </a:r>
            <a:r>
              <a:rPr lang="en-US" sz="2800" b="1" dirty="0"/>
              <a:t> </a:t>
            </a:r>
            <a:r>
              <a:rPr lang="en-US" sz="2800" b="1" dirty="0" err="1"/>
              <a:t>bantuan</a:t>
            </a:r>
            <a:r>
              <a:rPr lang="en-US" sz="2800" b="1" dirty="0"/>
              <a:t> ADL</a:t>
            </a:r>
          </a:p>
          <a:p>
            <a:pPr eaLnBrk="1" hangingPunct="1">
              <a:lnSpc>
                <a:spcPct val="90000"/>
              </a:lnSpc>
              <a:defRPr/>
            </a:pPr>
            <a:r>
              <a:rPr lang="en-US" sz="2800" b="1" dirty="0" err="1"/>
              <a:t>Perubahan</a:t>
            </a:r>
            <a:r>
              <a:rPr lang="en-US" sz="2800" b="1" dirty="0"/>
              <a:t> </a:t>
            </a:r>
            <a:r>
              <a:rPr lang="en-US" sz="2800" b="1" dirty="0" err="1"/>
              <a:t>seksual</a:t>
            </a:r>
            <a:r>
              <a:rPr lang="en-US" sz="2800" b="1" dirty="0"/>
              <a:t> </a:t>
            </a:r>
          </a:p>
          <a:p>
            <a:pPr eaLnBrk="1" hangingPunct="1">
              <a:lnSpc>
                <a:spcPct val="90000"/>
              </a:lnSpc>
              <a:defRPr/>
            </a:pPr>
            <a:r>
              <a:rPr lang="en-US" sz="2800" b="1" dirty="0" err="1"/>
              <a:t>Gatal</a:t>
            </a:r>
            <a:r>
              <a:rPr lang="en-US" sz="2800" b="1" dirty="0">
                <a:sym typeface="Wingdings" pitchFamily="2" charset="2"/>
              </a:rPr>
              <a:t> </a:t>
            </a:r>
            <a:r>
              <a:rPr lang="en-US" sz="2800" b="1" dirty="0" err="1">
                <a:sym typeface="Wingdings" pitchFamily="2" charset="2"/>
              </a:rPr>
              <a:t>kualitas</a:t>
            </a:r>
            <a:r>
              <a:rPr lang="en-US" sz="2800" b="1" dirty="0">
                <a:sym typeface="Wingdings" pitchFamily="2" charset="2"/>
              </a:rPr>
              <a:t> </a:t>
            </a:r>
            <a:r>
              <a:rPr lang="en-US" sz="2800" b="1" dirty="0" err="1">
                <a:sym typeface="Wingdings" pitchFamily="2" charset="2"/>
              </a:rPr>
              <a:t>tidur</a:t>
            </a:r>
            <a:r>
              <a:rPr lang="en-US" sz="2800" b="1" dirty="0">
                <a:sym typeface="Wingdings" pitchFamily="2" charset="2"/>
              </a:rPr>
              <a:t> &amp; ADL</a:t>
            </a:r>
          </a:p>
          <a:p>
            <a:pPr eaLnBrk="1" hangingPunct="1">
              <a:lnSpc>
                <a:spcPct val="90000"/>
              </a:lnSpc>
              <a:defRPr/>
            </a:pPr>
            <a:r>
              <a:rPr lang="en-US" sz="2800" b="1" dirty="0" err="1">
                <a:sym typeface="Wingdings" pitchFamily="2" charset="2"/>
              </a:rPr>
              <a:t>Komplikasi</a:t>
            </a:r>
            <a:endParaRPr lang="en-US" sz="2800" b="1" dirty="0">
              <a:sym typeface="Wingdings" pitchFamily="2" charset="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676400"/>
          </a:xfrm>
        </p:spPr>
        <p:txBody>
          <a:bodyPr/>
          <a:lstStyle/>
          <a:p>
            <a:pPr eaLnBrk="1" hangingPunct="1">
              <a:defRPr/>
            </a:pPr>
            <a:r>
              <a:rPr lang="en-US" b="1" dirty="0">
                <a:effectLst>
                  <a:outerShdw blurRad="38100" dist="38100" dir="2700000" algn="tl">
                    <a:srgbClr val="000000"/>
                  </a:outerShdw>
                </a:effectLst>
                <a:latin typeface="Helvetica" charset="0"/>
              </a:rPr>
              <a:t>LOKASI PSORIASIS</a:t>
            </a:r>
          </a:p>
        </p:txBody>
      </p:sp>
      <p:sp>
        <p:nvSpPr>
          <p:cNvPr id="8195" name="Rectangle 3"/>
          <p:cNvSpPr>
            <a:spLocks noGrp="1" noChangeArrowheads="1"/>
          </p:cNvSpPr>
          <p:nvPr>
            <p:ph type="body" idx="1"/>
          </p:nvPr>
        </p:nvSpPr>
        <p:spPr>
          <a:xfrm>
            <a:off x="0" y="2438400"/>
            <a:ext cx="3810000" cy="3810000"/>
          </a:xfrm>
        </p:spPr>
        <p:txBody>
          <a:bodyPr>
            <a:normAutofit/>
          </a:bodyPr>
          <a:lstStyle/>
          <a:p>
            <a:pPr eaLnBrk="1" hangingPunct="1">
              <a:lnSpc>
                <a:spcPct val="90000"/>
              </a:lnSpc>
              <a:defRPr/>
            </a:pPr>
            <a:r>
              <a:rPr lang="en-US" sz="2800" b="1" dirty="0">
                <a:latin typeface="Helvetica" charset="0"/>
              </a:rPr>
              <a:t>Scalp (80%)</a:t>
            </a:r>
          </a:p>
          <a:p>
            <a:pPr eaLnBrk="1" hangingPunct="1">
              <a:lnSpc>
                <a:spcPct val="90000"/>
              </a:lnSpc>
              <a:defRPr/>
            </a:pPr>
            <a:r>
              <a:rPr lang="en-US" sz="2800" b="1" dirty="0">
                <a:latin typeface="Helvetica" charset="0"/>
              </a:rPr>
              <a:t>Elbows (78%)</a:t>
            </a:r>
          </a:p>
          <a:p>
            <a:pPr eaLnBrk="1" hangingPunct="1">
              <a:lnSpc>
                <a:spcPct val="90000"/>
              </a:lnSpc>
              <a:defRPr/>
            </a:pPr>
            <a:r>
              <a:rPr lang="en-US" sz="2800" b="1" dirty="0">
                <a:latin typeface="Helvetica" charset="0"/>
              </a:rPr>
              <a:t>Legs (74%)</a:t>
            </a:r>
          </a:p>
          <a:p>
            <a:pPr eaLnBrk="1" hangingPunct="1">
              <a:lnSpc>
                <a:spcPct val="90000"/>
              </a:lnSpc>
              <a:defRPr/>
            </a:pPr>
            <a:r>
              <a:rPr lang="en-US" sz="2800" b="1" dirty="0">
                <a:latin typeface="Helvetica" charset="0"/>
              </a:rPr>
              <a:t>Knees (57%)</a:t>
            </a:r>
          </a:p>
          <a:p>
            <a:pPr eaLnBrk="1" hangingPunct="1">
              <a:lnSpc>
                <a:spcPct val="90000"/>
              </a:lnSpc>
              <a:defRPr/>
            </a:pPr>
            <a:r>
              <a:rPr lang="en-US" sz="2800" b="1" dirty="0">
                <a:latin typeface="Helvetica" charset="0"/>
              </a:rPr>
              <a:t>Nails (10-55%)</a:t>
            </a:r>
          </a:p>
          <a:p>
            <a:pPr eaLnBrk="1" hangingPunct="1">
              <a:lnSpc>
                <a:spcPct val="90000"/>
              </a:lnSpc>
              <a:defRPr/>
            </a:pPr>
            <a:r>
              <a:rPr lang="en-US" sz="2800" b="1" dirty="0" err="1">
                <a:latin typeface="Helvetica" charset="0"/>
              </a:rPr>
              <a:t>Gluteal</a:t>
            </a:r>
            <a:r>
              <a:rPr lang="en-US" sz="2800" b="1" dirty="0">
                <a:latin typeface="Helvetica" charset="0"/>
              </a:rPr>
              <a:t> cleft</a:t>
            </a:r>
          </a:p>
          <a:p>
            <a:pPr eaLnBrk="1" hangingPunct="1">
              <a:lnSpc>
                <a:spcPct val="90000"/>
              </a:lnSpc>
              <a:defRPr/>
            </a:pPr>
            <a:r>
              <a:rPr lang="en-US" sz="2800" b="1" dirty="0">
                <a:latin typeface="Helvetica" charset="0"/>
              </a:rPr>
              <a:t>Palms/soles (12%)</a:t>
            </a:r>
          </a:p>
          <a:p>
            <a:pPr eaLnBrk="1" hangingPunct="1">
              <a:lnSpc>
                <a:spcPct val="90000"/>
              </a:lnSpc>
              <a:defRPr/>
            </a:pPr>
            <a:endParaRPr lang="en-US" sz="2800" b="1" dirty="0">
              <a:latin typeface="Helvetica" charset="0"/>
            </a:endParaRPr>
          </a:p>
        </p:txBody>
      </p:sp>
      <p:pic>
        <p:nvPicPr>
          <p:cNvPr id="7" name="Picture 4" descr="psoriasis areas"/>
          <p:cNvPicPr>
            <a:picLocks noChangeAspect="1" noChangeArrowheads="1"/>
          </p:cNvPicPr>
          <p:nvPr/>
        </p:nvPicPr>
        <p:blipFill>
          <a:blip r:embed="rId3"/>
          <a:srcRect/>
          <a:stretch>
            <a:fillRect/>
          </a:stretch>
        </p:blipFill>
        <p:spPr bwMode="auto">
          <a:xfrm>
            <a:off x="3759200" y="1600200"/>
            <a:ext cx="5384800" cy="51054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Patologi</a:t>
            </a:r>
            <a:endParaRPr lang="en-US" dirty="0"/>
          </a:p>
        </p:txBody>
      </p:sp>
      <p:sp>
        <p:nvSpPr>
          <p:cNvPr id="3" name="Content Placeholder 2"/>
          <p:cNvSpPr>
            <a:spLocks noGrp="1"/>
          </p:cNvSpPr>
          <p:nvPr>
            <p:ph idx="1"/>
          </p:nvPr>
        </p:nvSpPr>
        <p:spPr>
          <a:xfrm>
            <a:off x="457200" y="1775191"/>
            <a:ext cx="4267200" cy="4778009"/>
          </a:xfrm>
        </p:spPr>
        <p:txBody>
          <a:bodyPr>
            <a:normAutofit fontScale="92500"/>
          </a:bodyPr>
          <a:lstStyle/>
          <a:p>
            <a:r>
              <a:rPr lang="en-US" dirty="0" err="1"/>
              <a:t>Kombinasi</a:t>
            </a:r>
            <a:r>
              <a:rPr lang="en-US" dirty="0"/>
              <a:t> epidermal </a:t>
            </a:r>
            <a:r>
              <a:rPr lang="en-US" dirty="0" err="1"/>
              <a:t>hiperproliferasi</a:t>
            </a:r>
            <a:r>
              <a:rPr lang="en-US" dirty="0"/>
              <a:t> </a:t>
            </a:r>
            <a:r>
              <a:rPr lang="en-US" dirty="0" err="1"/>
              <a:t>dan</a:t>
            </a:r>
            <a:r>
              <a:rPr lang="en-US" dirty="0"/>
              <a:t> </a:t>
            </a:r>
            <a:r>
              <a:rPr lang="en-US" dirty="0" err="1"/>
              <a:t>akumulasi</a:t>
            </a:r>
            <a:r>
              <a:rPr lang="en-US" dirty="0"/>
              <a:t>  </a:t>
            </a:r>
            <a:r>
              <a:rPr lang="en-US" dirty="0" err="1"/>
              <a:t>sel</a:t>
            </a:r>
            <a:r>
              <a:rPr lang="en-US" dirty="0"/>
              <a:t> </a:t>
            </a:r>
            <a:r>
              <a:rPr lang="en-US" dirty="0" err="1"/>
              <a:t>inflamasi</a:t>
            </a:r>
            <a:endParaRPr lang="en-US" dirty="0"/>
          </a:p>
          <a:p>
            <a:r>
              <a:rPr lang="en-US" dirty="0"/>
              <a:t>Epidermal transit time: </a:t>
            </a:r>
            <a:r>
              <a:rPr lang="en-US" dirty="0" err="1"/>
              <a:t>terjadi</a:t>
            </a:r>
            <a:r>
              <a:rPr lang="en-US" dirty="0"/>
              <a:t> </a:t>
            </a:r>
            <a:r>
              <a:rPr lang="en-US" dirty="0" err="1"/>
              <a:t>penurunan</a:t>
            </a:r>
            <a:r>
              <a:rPr lang="en-US" dirty="0"/>
              <a:t> </a:t>
            </a:r>
            <a:r>
              <a:rPr lang="en-US" dirty="0" err="1"/>
              <a:t>dari</a:t>
            </a:r>
            <a:r>
              <a:rPr lang="en-US" dirty="0"/>
              <a:t> normal 8-10 mg, </a:t>
            </a:r>
            <a:r>
              <a:rPr lang="en-US" dirty="0" err="1"/>
              <a:t>peningkatan</a:t>
            </a:r>
            <a:r>
              <a:rPr lang="en-US" dirty="0"/>
              <a:t> </a:t>
            </a:r>
            <a:r>
              <a:rPr lang="en-US" dirty="0" err="1"/>
              <a:t>vaskularisasi</a:t>
            </a:r>
            <a:r>
              <a:rPr lang="en-US" dirty="0"/>
              <a:t> </a:t>
            </a:r>
            <a:r>
              <a:rPr lang="en-US" dirty="0" err="1"/>
              <a:t>diatas</a:t>
            </a:r>
            <a:r>
              <a:rPr lang="en-US" dirty="0"/>
              <a:t> dermis</a:t>
            </a:r>
          </a:p>
        </p:txBody>
      </p:sp>
      <p:pic>
        <p:nvPicPr>
          <p:cNvPr id="2050" name="Picture 2"/>
          <p:cNvPicPr>
            <a:picLocks noChangeAspect="1" noChangeArrowheads="1"/>
          </p:cNvPicPr>
          <p:nvPr/>
        </p:nvPicPr>
        <p:blipFill>
          <a:blip r:embed="rId2"/>
          <a:srcRect/>
          <a:stretch>
            <a:fillRect/>
          </a:stretch>
        </p:blipFill>
        <p:spPr bwMode="auto">
          <a:xfrm>
            <a:off x="4572000" y="1600200"/>
            <a:ext cx="4572000" cy="3238500"/>
          </a:xfrm>
          <a:prstGeom prst="rect">
            <a:avLst/>
          </a:prstGeom>
          <a:noFill/>
          <a:ln w="9525">
            <a:noFill/>
            <a:miter lim="800000"/>
            <a:headEnd/>
            <a:tailEnd/>
          </a:ln>
          <a:effectLst/>
        </p:spPr>
      </p:pic>
      <p:sp>
        <p:nvSpPr>
          <p:cNvPr id="5" name="Content Placeholder 2"/>
          <p:cNvSpPr txBox="1">
            <a:spLocks/>
          </p:cNvSpPr>
          <p:nvPr/>
        </p:nvSpPr>
        <p:spPr>
          <a:xfrm>
            <a:off x="4191000" y="5105400"/>
            <a:ext cx="4953000" cy="1752600"/>
          </a:xfrm>
          <a:prstGeom prst="rect">
            <a:avLst/>
          </a:prstGeom>
        </p:spPr>
        <p:txBody>
          <a:bodyPr vert="horz" lIns="54864" tIns="91440" rtlCol="0">
            <a:normAutofit fontScale="85000" lnSpcReduction="1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T-cell mediated inflammatory </a:t>
            </a:r>
          </a:p>
          <a:p>
            <a:pPr marL="966788" marR="0" lvl="0" indent="-514350" algn="l" defTabSz="914400" rtl="0" eaLnBrk="1" fontAlgn="auto" latinLnBrk="0" hangingPunct="1">
              <a:lnSpc>
                <a:spcPct val="100000"/>
              </a:lnSpc>
              <a:spcBef>
                <a:spcPts val="0"/>
              </a:spcBef>
              <a:spcAft>
                <a:spcPts val="0"/>
              </a:spcAft>
              <a:buClr>
                <a:schemeClr val="accent1"/>
              </a:buClr>
              <a:buSzPct val="80000"/>
              <a:buFont typeface="+mj-lt"/>
              <a:buAutoNum type="alphaLcPeriod"/>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Altered maturation of skin</a:t>
            </a:r>
          </a:p>
          <a:p>
            <a:pPr marL="966788" marR="0" lvl="0" indent="-514350" algn="l" defTabSz="914400" rtl="0" eaLnBrk="1" fontAlgn="auto" latinLnBrk="0" hangingPunct="1">
              <a:lnSpc>
                <a:spcPct val="100000"/>
              </a:lnSpc>
              <a:spcBef>
                <a:spcPts val="0"/>
              </a:spcBef>
              <a:spcAft>
                <a:spcPts val="0"/>
              </a:spcAft>
              <a:buClr>
                <a:schemeClr val="accent1"/>
              </a:buClr>
              <a:buSzPct val="80000"/>
              <a:buFont typeface="+mj-lt"/>
              <a:buAutoNum type="alphaLcPeriod"/>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Inflammation</a:t>
            </a:r>
          </a:p>
          <a:p>
            <a:pPr marL="966788" marR="0" lvl="0" indent="-514350" algn="l" defTabSz="914400" rtl="0" eaLnBrk="1" fontAlgn="auto" latinLnBrk="0" hangingPunct="1">
              <a:lnSpc>
                <a:spcPct val="100000"/>
              </a:lnSpc>
              <a:spcBef>
                <a:spcPts val="0"/>
              </a:spcBef>
              <a:spcAft>
                <a:spcPts val="0"/>
              </a:spcAft>
              <a:buClr>
                <a:schemeClr val="accent1"/>
              </a:buClr>
              <a:buSzPct val="80000"/>
              <a:buFont typeface="+mj-lt"/>
              <a:buAutoNum type="alphaLcPeriod"/>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Vascular changes</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775191"/>
            <a:ext cx="4267200" cy="4625609"/>
          </a:xfrm>
        </p:spPr>
        <p:txBody>
          <a:bodyPr>
            <a:normAutofit/>
          </a:bodyPr>
          <a:lstStyle/>
          <a:p>
            <a:r>
              <a:rPr lang="en-US" dirty="0"/>
              <a:t>increased size and number of polymorph abscesses in </a:t>
            </a:r>
            <a:r>
              <a:rPr lang="en-US" dirty="0" err="1"/>
              <a:t>pustular</a:t>
            </a:r>
            <a:r>
              <a:rPr lang="en-US" dirty="0"/>
              <a:t> psoriasis)</a:t>
            </a:r>
          </a:p>
          <a:p>
            <a:r>
              <a:rPr lang="en-US" dirty="0"/>
              <a:t>unites all forms of psoriasis </a:t>
            </a:r>
          </a:p>
          <a:p>
            <a:r>
              <a:rPr lang="en-US" b="1" dirty="0"/>
              <a:t>the skin lesions of Reiter's </a:t>
            </a:r>
            <a:r>
              <a:rPr lang="en-US" dirty="0"/>
              <a:t>syndrome</a:t>
            </a:r>
          </a:p>
        </p:txBody>
      </p:sp>
      <p:pic>
        <p:nvPicPr>
          <p:cNvPr id="1026" name="Picture 2"/>
          <p:cNvPicPr>
            <a:picLocks noChangeAspect="1" noChangeArrowheads="1"/>
          </p:cNvPicPr>
          <p:nvPr/>
        </p:nvPicPr>
        <p:blipFill>
          <a:blip r:embed="rId2"/>
          <a:srcRect/>
          <a:stretch>
            <a:fillRect/>
          </a:stretch>
        </p:blipFill>
        <p:spPr bwMode="auto">
          <a:xfrm>
            <a:off x="4691347" y="1905000"/>
            <a:ext cx="4452652" cy="40386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2"/>
          </p:nvPr>
        </p:nvSpPr>
        <p:spPr/>
        <p:txBody>
          <a:bodyPr/>
          <a:lstStyle/>
          <a:p>
            <a:fld id="{200D5F2D-3CAC-419E-8C46-58F951A5D3A7}" type="slidenum">
              <a:rPr lang="en-US"/>
              <a:pPr/>
              <a:t>17</a:t>
            </a:fld>
            <a:endParaRPr lang="en-US"/>
          </a:p>
        </p:txBody>
      </p:sp>
      <p:pic>
        <p:nvPicPr>
          <p:cNvPr id="160771" name="Picture 3" descr="Psoriasis- Level III lecture"/>
          <p:cNvPicPr>
            <a:picLocks noChangeAspect="1" noChangeArrowheads="1"/>
          </p:cNvPicPr>
          <p:nvPr/>
        </p:nvPicPr>
        <p:blipFill>
          <a:blip r:embed="rId3"/>
          <a:srcRect/>
          <a:stretch>
            <a:fillRect/>
          </a:stretch>
        </p:blipFill>
        <p:spPr bwMode="auto">
          <a:xfrm>
            <a:off x="-76200" y="0"/>
            <a:ext cx="9220200" cy="6858000"/>
          </a:xfrm>
          <a:prstGeom prst="rect">
            <a:avLst/>
          </a:prstGeom>
          <a:noFill/>
        </p:spPr>
      </p:pic>
      <p:sp>
        <p:nvSpPr>
          <p:cNvPr id="160772" name="Text Box 4"/>
          <p:cNvSpPr txBox="1">
            <a:spLocks noChangeArrowheads="1"/>
          </p:cNvSpPr>
          <p:nvPr/>
        </p:nvSpPr>
        <p:spPr bwMode="auto">
          <a:xfrm>
            <a:off x="1397000" y="6126163"/>
            <a:ext cx="1270000" cy="427037"/>
          </a:xfrm>
          <a:prstGeom prst="rect">
            <a:avLst/>
          </a:prstGeom>
          <a:noFill/>
          <a:ln w="9525">
            <a:noFill/>
            <a:miter lim="800000"/>
            <a:headEnd/>
            <a:tailEnd/>
          </a:ln>
          <a:effectLst/>
        </p:spPr>
        <p:txBody>
          <a:bodyPr wrap="none">
            <a:spAutoFit/>
          </a:bodyPr>
          <a:lstStyle/>
          <a:p>
            <a:r>
              <a:rPr lang="en-US" sz="2200" b="1">
                <a:latin typeface="Arial" charset="0"/>
              </a:rPr>
              <a:t>DERMIS</a:t>
            </a:r>
          </a:p>
        </p:txBody>
      </p:sp>
      <p:sp>
        <p:nvSpPr>
          <p:cNvPr id="160773" name="Text Box 5"/>
          <p:cNvSpPr txBox="1">
            <a:spLocks noChangeArrowheads="1"/>
          </p:cNvSpPr>
          <p:nvPr/>
        </p:nvSpPr>
        <p:spPr bwMode="auto">
          <a:xfrm>
            <a:off x="1144588" y="5197475"/>
            <a:ext cx="1674812" cy="822325"/>
          </a:xfrm>
          <a:prstGeom prst="rect">
            <a:avLst/>
          </a:prstGeom>
          <a:noFill/>
          <a:ln w="9525">
            <a:noFill/>
            <a:miter lim="800000"/>
            <a:headEnd/>
            <a:tailEnd/>
          </a:ln>
          <a:effectLst/>
        </p:spPr>
        <p:txBody>
          <a:bodyPr wrap="none">
            <a:spAutoFit/>
          </a:bodyPr>
          <a:lstStyle/>
          <a:p>
            <a:r>
              <a:rPr lang="en-US" b="1">
                <a:latin typeface="Arial" charset="0"/>
              </a:rPr>
              <a:t>STRATUM</a:t>
            </a:r>
          </a:p>
          <a:p>
            <a:r>
              <a:rPr lang="en-US" b="1">
                <a:latin typeface="Arial" charset="0"/>
              </a:rPr>
              <a:t>BASALE</a:t>
            </a:r>
          </a:p>
        </p:txBody>
      </p:sp>
      <p:sp>
        <p:nvSpPr>
          <p:cNvPr id="160774" name="Text Box 6"/>
          <p:cNvSpPr txBox="1">
            <a:spLocks noChangeArrowheads="1"/>
          </p:cNvSpPr>
          <p:nvPr/>
        </p:nvSpPr>
        <p:spPr bwMode="auto">
          <a:xfrm>
            <a:off x="1314450" y="3011488"/>
            <a:ext cx="1809750" cy="822325"/>
          </a:xfrm>
          <a:prstGeom prst="rect">
            <a:avLst/>
          </a:prstGeom>
          <a:noFill/>
          <a:ln w="9525">
            <a:noFill/>
            <a:miter lim="800000"/>
            <a:headEnd/>
            <a:tailEnd/>
          </a:ln>
          <a:effectLst/>
        </p:spPr>
        <p:txBody>
          <a:bodyPr wrap="none">
            <a:spAutoFit/>
          </a:bodyPr>
          <a:lstStyle/>
          <a:p>
            <a:r>
              <a:rPr lang="en-US" b="1">
                <a:latin typeface="Arial" charset="0"/>
              </a:rPr>
              <a:t>STRATUM </a:t>
            </a:r>
          </a:p>
          <a:p>
            <a:r>
              <a:rPr lang="en-US" b="1">
                <a:latin typeface="Arial" charset="0"/>
              </a:rPr>
              <a:t>SPINOSUM</a:t>
            </a:r>
          </a:p>
        </p:txBody>
      </p:sp>
      <p:sp>
        <p:nvSpPr>
          <p:cNvPr id="160775" name="Text Box 7"/>
          <p:cNvSpPr txBox="1">
            <a:spLocks noChangeArrowheads="1"/>
          </p:cNvSpPr>
          <p:nvPr/>
        </p:nvSpPr>
        <p:spPr bwMode="auto">
          <a:xfrm>
            <a:off x="1101725" y="1792288"/>
            <a:ext cx="2403475" cy="822325"/>
          </a:xfrm>
          <a:prstGeom prst="rect">
            <a:avLst/>
          </a:prstGeom>
          <a:noFill/>
          <a:ln w="9525">
            <a:noFill/>
            <a:miter lim="800000"/>
            <a:headEnd/>
            <a:tailEnd/>
          </a:ln>
          <a:effectLst/>
        </p:spPr>
        <p:txBody>
          <a:bodyPr wrap="none">
            <a:spAutoFit/>
          </a:bodyPr>
          <a:lstStyle/>
          <a:p>
            <a:r>
              <a:rPr lang="en-US" b="1" dirty="0">
                <a:latin typeface="Arial" charset="0"/>
              </a:rPr>
              <a:t>STRATUM </a:t>
            </a:r>
          </a:p>
          <a:p>
            <a:r>
              <a:rPr lang="en-US" b="1" dirty="0">
                <a:latin typeface="Arial" charset="0"/>
              </a:rPr>
              <a:t>GRANULOSUM</a:t>
            </a:r>
          </a:p>
        </p:txBody>
      </p:sp>
      <p:sp>
        <p:nvSpPr>
          <p:cNvPr id="160776" name="Text Box 8"/>
          <p:cNvSpPr txBox="1">
            <a:spLocks noChangeArrowheads="1"/>
          </p:cNvSpPr>
          <p:nvPr/>
        </p:nvSpPr>
        <p:spPr bwMode="auto">
          <a:xfrm>
            <a:off x="1211263" y="877888"/>
            <a:ext cx="1760537" cy="822325"/>
          </a:xfrm>
          <a:prstGeom prst="rect">
            <a:avLst/>
          </a:prstGeom>
          <a:noFill/>
          <a:ln w="9525">
            <a:noFill/>
            <a:miter lim="800000"/>
            <a:headEnd/>
            <a:tailEnd/>
          </a:ln>
          <a:effectLst/>
        </p:spPr>
        <p:txBody>
          <a:bodyPr wrap="none">
            <a:spAutoFit/>
          </a:bodyPr>
          <a:lstStyle/>
          <a:p>
            <a:r>
              <a:rPr lang="en-US" b="1">
                <a:latin typeface="Arial" charset="0"/>
              </a:rPr>
              <a:t>STRATUM </a:t>
            </a:r>
          </a:p>
          <a:p>
            <a:r>
              <a:rPr lang="en-US" b="1">
                <a:latin typeface="Arial" charset="0"/>
              </a:rPr>
              <a:t>CORNEUM</a:t>
            </a:r>
          </a:p>
        </p:txBody>
      </p:sp>
      <p:sp>
        <p:nvSpPr>
          <p:cNvPr id="160777" name="Text Box 9"/>
          <p:cNvSpPr txBox="1">
            <a:spLocks noChangeArrowheads="1"/>
          </p:cNvSpPr>
          <p:nvPr/>
        </p:nvSpPr>
        <p:spPr bwMode="auto">
          <a:xfrm>
            <a:off x="5562600" y="4083050"/>
            <a:ext cx="3062288" cy="641350"/>
          </a:xfrm>
          <a:prstGeom prst="rect">
            <a:avLst/>
          </a:prstGeom>
          <a:noFill/>
          <a:ln w="9525">
            <a:noFill/>
            <a:miter lim="800000"/>
            <a:headEnd/>
            <a:tailEnd/>
          </a:ln>
          <a:effectLst/>
        </p:spPr>
        <p:txBody>
          <a:bodyPr wrap="none">
            <a:spAutoFit/>
          </a:bodyPr>
          <a:lstStyle/>
          <a:p>
            <a:r>
              <a:rPr lang="en-US" sz="3600" b="1"/>
              <a:t>Proliferation</a:t>
            </a:r>
          </a:p>
        </p:txBody>
      </p:sp>
      <p:sp>
        <p:nvSpPr>
          <p:cNvPr id="160778" name="Text Box 10"/>
          <p:cNvSpPr txBox="1">
            <a:spLocks noChangeArrowheads="1"/>
          </p:cNvSpPr>
          <p:nvPr/>
        </p:nvSpPr>
        <p:spPr bwMode="auto">
          <a:xfrm>
            <a:off x="5638800" y="3092450"/>
            <a:ext cx="2824163" cy="641350"/>
          </a:xfrm>
          <a:prstGeom prst="rect">
            <a:avLst/>
          </a:prstGeom>
          <a:noFill/>
          <a:ln w="9525">
            <a:noFill/>
            <a:miter lim="800000"/>
            <a:headEnd/>
            <a:tailEnd/>
          </a:ln>
          <a:effectLst/>
        </p:spPr>
        <p:txBody>
          <a:bodyPr wrap="none">
            <a:spAutoFit/>
          </a:bodyPr>
          <a:lstStyle/>
          <a:p>
            <a:r>
              <a:rPr lang="en-US" sz="3600" b="1"/>
              <a:t>Immaturity</a:t>
            </a:r>
          </a:p>
        </p:txBody>
      </p:sp>
      <p:sp>
        <p:nvSpPr>
          <p:cNvPr id="160779" name="Text Box 11"/>
          <p:cNvSpPr txBox="1">
            <a:spLocks noChangeArrowheads="1"/>
          </p:cNvSpPr>
          <p:nvPr/>
        </p:nvSpPr>
        <p:spPr bwMode="auto">
          <a:xfrm>
            <a:off x="5486400" y="1247775"/>
            <a:ext cx="3275013" cy="1190625"/>
          </a:xfrm>
          <a:prstGeom prst="rect">
            <a:avLst/>
          </a:prstGeom>
          <a:noFill/>
          <a:ln w="9525">
            <a:noFill/>
            <a:miter lim="800000"/>
            <a:headEnd/>
            <a:tailEnd/>
          </a:ln>
          <a:effectLst/>
        </p:spPr>
        <p:txBody>
          <a:bodyPr wrap="none">
            <a:spAutoFit/>
          </a:bodyPr>
          <a:lstStyle/>
          <a:p>
            <a:r>
              <a:rPr lang="en-US" sz="3600" b="1"/>
              <a:t>Neutrophil</a:t>
            </a:r>
          </a:p>
          <a:p>
            <a:r>
              <a:rPr lang="en-US" sz="3600" b="1"/>
              <a:t>accumulation</a:t>
            </a:r>
          </a:p>
        </p:txBody>
      </p:sp>
      <p:sp>
        <p:nvSpPr>
          <p:cNvPr id="160780" name="Text Box 12"/>
          <p:cNvSpPr txBox="1">
            <a:spLocks noChangeArrowheads="1"/>
          </p:cNvSpPr>
          <p:nvPr/>
        </p:nvSpPr>
        <p:spPr bwMode="auto">
          <a:xfrm>
            <a:off x="5791200" y="336550"/>
            <a:ext cx="3173413" cy="641350"/>
          </a:xfrm>
          <a:prstGeom prst="rect">
            <a:avLst/>
          </a:prstGeom>
          <a:noFill/>
          <a:ln w="9525">
            <a:noFill/>
            <a:miter lim="800000"/>
            <a:headEnd/>
            <a:tailEnd/>
          </a:ln>
          <a:effectLst/>
        </p:spPr>
        <p:txBody>
          <a:bodyPr wrap="none">
            <a:spAutoFit/>
          </a:bodyPr>
          <a:lstStyle/>
          <a:p>
            <a:r>
              <a:rPr lang="en-US" sz="3600" b="1"/>
              <a:t>Disorganized</a:t>
            </a:r>
          </a:p>
        </p:txBody>
      </p:sp>
      <p:sp>
        <p:nvSpPr>
          <p:cNvPr id="160781" name="Text Box 13"/>
          <p:cNvSpPr txBox="1">
            <a:spLocks noChangeArrowheads="1"/>
          </p:cNvSpPr>
          <p:nvPr/>
        </p:nvSpPr>
        <p:spPr bwMode="auto">
          <a:xfrm>
            <a:off x="228600" y="381000"/>
            <a:ext cx="496888" cy="3016250"/>
          </a:xfrm>
          <a:prstGeom prst="rect">
            <a:avLst/>
          </a:prstGeom>
          <a:noFill/>
          <a:ln w="9525">
            <a:noFill/>
            <a:miter lim="800000"/>
            <a:headEnd/>
            <a:tailEnd/>
          </a:ln>
          <a:effectLst/>
        </p:spPr>
        <p:txBody>
          <a:bodyPr wrap="none">
            <a:spAutoFit/>
          </a:bodyPr>
          <a:lstStyle/>
          <a:p>
            <a:r>
              <a:rPr lang="en-US" sz="3200">
                <a:solidFill>
                  <a:srgbClr val="FFFF00"/>
                </a:solidFill>
              </a:rPr>
              <a:t>N</a:t>
            </a:r>
          </a:p>
          <a:p>
            <a:r>
              <a:rPr lang="en-US" sz="3200">
                <a:solidFill>
                  <a:srgbClr val="FFFF00"/>
                </a:solidFill>
              </a:rPr>
              <a:t>O</a:t>
            </a:r>
          </a:p>
          <a:p>
            <a:r>
              <a:rPr lang="en-US" sz="3200">
                <a:solidFill>
                  <a:srgbClr val="FFFF00"/>
                </a:solidFill>
              </a:rPr>
              <a:t>R</a:t>
            </a:r>
          </a:p>
          <a:p>
            <a:r>
              <a:rPr lang="en-US" sz="3200">
                <a:solidFill>
                  <a:srgbClr val="FFFF00"/>
                </a:solidFill>
              </a:rPr>
              <a:t>M</a:t>
            </a:r>
          </a:p>
          <a:p>
            <a:r>
              <a:rPr lang="en-US" sz="3200">
                <a:solidFill>
                  <a:srgbClr val="FFFF00"/>
                </a:solidFill>
              </a:rPr>
              <a:t>A</a:t>
            </a:r>
          </a:p>
          <a:p>
            <a:r>
              <a:rPr lang="en-US" sz="3200">
                <a:solidFill>
                  <a:srgbClr val="FFFF00"/>
                </a:solidFill>
              </a:rPr>
              <a:t>L</a:t>
            </a:r>
          </a:p>
        </p:txBody>
      </p:sp>
      <p:sp>
        <p:nvSpPr>
          <p:cNvPr id="160782" name="Text Box 14"/>
          <p:cNvSpPr txBox="1">
            <a:spLocks noChangeArrowheads="1"/>
          </p:cNvSpPr>
          <p:nvPr/>
        </p:nvSpPr>
        <p:spPr bwMode="auto">
          <a:xfrm>
            <a:off x="4876800" y="304800"/>
            <a:ext cx="471488" cy="4478338"/>
          </a:xfrm>
          <a:prstGeom prst="rect">
            <a:avLst/>
          </a:prstGeom>
          <a:noFill/>
          <a:ln w="9525">
            <a:noFill/>
            <a:miter lim="800000"/>
            <a:headEnd/>
            <a:tailEnd/>
          </a:ln>
          <a:effectLst/>
        </p:spPr>
        <p:txBody>
          <a:bodyPr wrap="none">
            <a:spAutoFit/>
          </a:bodyPr>
          <a:lstStyle/>
          <a:p>
            <a:r>
              <a:rPr lang="en-US" sz="3200">
                <a:solidFill>
                  <a:srgbClr val="FFFF00"/>
                </a:solidFill>
              </a:rPr>
              <a:t>P</a:t>
            </a:r>
          </a:p>
          <a:p>
            <a:r>
              <a:rPr lang="en-US" sz="3200">
                <a:solidFill>
                  <a:srgbClr val="FFFF00"/>
                </a:solidFill>
              </a:rPr>
              <a:t>S</a:t>
            </a:r>
          </a:p>
          <a:p>
            <a:r>
              <a:rPr lang="en-US" sz="3200">
                <a:solidFill>
                  <a:srgbClr val="FFFF00"/>
                </a:solidFill>
              </a:rPr>
              <a:t>O</a:t>
            </a:r>
          </a:p>
          <a:p>
            <a:r>
              <a:rPr lang="en-US" sz="3200">
                <a:solidFill>
                  <a:srgbClr val="FFFF00"/>
                </a:solidFill>
              </a:rPr>
              <a:t>R</a:t>
            </a:r>
          </a:p>
          <a:p>
            <a:r>
              <a:rPr lang="en-US" sz="3200">
                <a:solidFill>
                  <a:srgbClr val="FFFF00"/>
                </a:solidFill>
              </a:rPr>
              <a:t>I</a:t>
            </a:r>
          </a:p>
          <a:p>
            <a:r>
              <a:rPr lang="en-US" sz="3200">
                <a:solidFill>
                  <a:srgbClr val="FFFF00"/>
                </a:solidFill>
              </a:rPr>
              <a:t>A</a:t>
            </a:r>
          </a:p>
          <a:p>
            <a:r>
              <a:rPr lang="en-US" sz="3200">
                <a:solidFill>
                  <a:srgbClr val="FFFF00"/>
                </a:solidFill>
              </a:rPr>
              <a:t>S</a:t>
            </a:r>
          </a:p>
          <a:p>
            <a:r>
              <a:rPr lang="en-US" sz="3200">
                <a:solidFill>
                  <a:srgbClr val="FFFF00"/>
                </a:solidFill>
              </a:rPr>
              <a:t>I</a:t>
            </a:r>
          </a:p>
          <a:p>
            <a:r>
              <a:rPr lang="en-US" sz="3200">
                <a:solidFill>
                  <a:srgbClr val="FFFF00"/>
                </a:solidFill>
              </a:rPr>
              <a: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82032D-A36F-4755-86F0-512AC7D959B5}" type="slidenum">
              <a:rPr lang="en-US"/>
              <a:pPr/>
              <a:t>18</a:t>
            </a:fld>
            <a:endParaRPr lang="en-US"/>
          </a:p>
        </p:txBody>
      </p:sp>
      <p:pic>
        <p:nvPicPr>
          <p:cNvPr id="173058" name="Picture 2" descr="chemokine"/>
          <p:cNvPicPr>
            <a:picLocks noChangeAspect="1" noChangeArrowheads="1"/>
          </p:cNvPicPr>
          <p:nvPr/>
        </p:nvPicPr>
        <p:blipFill>
          <a:blip r:embed="rId3"/>
          <a:srcRect/>
          <a:stretch>
            <a:fillRect/>
          </a:stretch>
        </p:blipFill>
        <p:spPr bwMode="auto">
          <a:xfrm>
            <a:off x="0" y="0"/>
            <a:ext cx="9144000" cy="6838950"/>
          </a:xfrm>
          <a:prstGeom prst="rect">
            <a:avLst/>
          </a:prstGeom>
          <a:noFill/>
        </p:spPr>
      </p:pic>
      <p:sp>
        <p:nvSpPr>
          <p:cNvPr id="5" name="Oval 4"/>
          <p:cNvSpPr/>
          <p:nvPr/>
        </p:nvSpPr>
        <p:spPr>
          <a:xfrm>
            <a:off x="5715000" y="1828800"/>
            <a:ext cx="3276600" cy="2438400"/>
          </a:xfrm>
          <a:prstGeom prst="ellipse">
            <a:avLst/>
          </a:prstGeom>
          <a:noFill/>
          <a:ln w="28575">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lefacept 5-21G 10"/>
          <p:cNvPicPr>
            <a:picLocks noChangeAspect="1" noChangeArrowheads="1"/>
          </p:cNvPicPr>
          <p:nvPr/>
        </p:nvPicPr>
        <p:blipFill>
          <a:blip r:embed="rId3"/>
          <a:srcRect l="7623" t="22293" r="63414" b="15662"/>
          <a:stretch>
            <a:fillRect/>
          </a:stretch>
        </p:blipFill>
        <p:spPr bwMode="auto">
          <a:xfrm>
            <a:off x="4473575" y="1828800"/>
            <a:ext cx="4670425" cy="4495800"/>
          </a:xfrm>
          <a:prstGeom prst="rect">
            <a:avLst/>
          </a:prstGeom>
          <a:noFill/>
          <a:ln w="9525">
            <a:noFill/>
            <a:miter lim="800000"/>
            <a:headEnd/>
            <a:tailEnd/>
          </a:ln>
        </p:spPr>
      </p:pic>
      <p:pic>
        <p:nvPicPr>
          <p:cNvPr id="6147" name="Picture 3"/>
          <p:cNvPicPr>
            <a:picLocks noChangeAspect="1" noChangeArrowheads="1"/>
          </p:cNvPicPr>
          <p:nvPr/>
        </p:nvPicPr>
        <p:blipFill>
          <a:blip r:embed="rId4"/>
          <a:srcRect b="39032"/>
          <a:stretch>
            <a:fillRect/>
          </a:stretch>
        </p:blipFill>
        <p:spPr bwMode="auto">
          <a:xfrm>
            <a:off x="0" y="1828800"/>
            <a:ext cx="4445000" cy="4495800"/>
          </a:xfrm>
          <a:prstGeom prst="rect">
            <a:avLst/>
          </a:prstGeom>
          <a:noFill/>
          <a:ln w="9525">
            <a:noFill/>
            <a:miter lim="800000"/>
            <a:headEnd/>
            <a:tailEnd/>
          </a:ln>
        </p:spPr>
      </p:pic>
      <p:sp>
        <p:nvSpPr>
          <p:cNvPr id="208900" name="Rectangle 4"/>
          <p:cNvSpPr>
            <a:spLocks noGrp="1" noChangeArrowheads="1"/>
          </p:cNvSpPr>
          <p:nvPr>
            <p:ph type="body" idx="1"/>
          </p:nvPr>
        </p:nvSpPr>
        <p:spPr>
          <a:xfrm>
            <a:off x="0" y="228600"/>
            <a:ext cx="4191000" cy="1219200"/>
          </a:xfrm>
        </p:spPr>
        <p:txBody>
          <a:bodyPr>
            <a:noAutofit/>
          </a:bodyPr>
          <a:lstStyle/>
          <a:p>
            <a:pPr eaLnBrk="1" hangingPunct="1">
              <a:lnSpc>
                <a:spcPct val="90000"/>
              </a:lnSpc>
              <a:defRPr/>
            </a:pPr>
            <a:r>
              <a:rPr lang="en-US" sz="2000" dirty="0">
                <a:solidFill>
                  <a:srgbClr val="FFC000"/>
                </a:solidFill>
                <a:effectLst>
                  <a:outerShdw blurRad="38100" dist="38100" dir="2700000" algn="tl">
                    <a:srgbClr val="000000"/>
                  </a:outerShdw>
                </a:effectLst>
                <a:latin typeface="Arial" pitchFamily="34" charset="0"/>
                <a:cs typeface="Arial" pitchFamily="34" charset="0"/>
              </a:rPr>
              <a:t>Affected skin is painful, itchy, often bleeds, and is debilitating when involving the face, genitals, palms, or soles</a:t>
            </a:r>
          </a:p>
        </p:txBody>
      </p:sp>
      <p:sp>
        <p:nvSpPr>
          <p:cNvPr id="208901" name="Rectangle 5"/>
          <p:cNvSpPr>
            <a:spLocks noChangeArrowheads="1"/>
          </p:cNvSpPr>
          <p:nvPr/>
        </p:nvSpPr>
        <p:spPr bwMode="auto">
          <a:xfrm>
            <a:off x="4419600" y="200025"/>
            <a:ext cx="4572000" cy="1095375"/>
          </a:xfrm>
          <a:prstGeom prst="rect">
            <a:avLst/>
          </a:prstGeom>
          <a:noFill/>
          <a:ln w="9525">
            <a:noFill/>
            <a:miter lim="800000"/>
            <a:headEnd/>
            <a:tailEnd/>
          </a:ln>
        </p:spPr>
        <p:txBody>
          <a:bodyPr/>
          <a:lstStyle/>
          <a:p>
            <a:pPr marL="342900" indent="-342900" eaLnBrk="1" hangingPunct="1">
              <a:lnSpc>
                <a:spcPct val="90000"/>
              </a:lnSpc>
              <a:spcBef>
                <a:spcPct val="20000"/>
              </a:spcBef>
              <a:defRPr/>
            </a:pPr>
            <a:r>
              <a:rPr lang="en-US" sz="2000" dirty="0">
                <a:solidFill>
                  <a:srgbClr val="FFC000"/>
                </a:solidFill>
                <a:effectLst>
                  <a:outerShdw blurRad="38100" dist="38100" dir="2700000" algn="tl">
                    <a:srgbClr val="000000"/>
                  </a:outerShdw>
                </a:effectLst>
                <a:latin typeface="Arial" pitchFamily="34" charset="0"/>
                <a:cs typeface="Arial" pitchFamily="34" charset="0"/>
              </a:rPr>
              <a:t>	Under the microscope, affected skin is thickened, has increased blood vessels, and contains numerous white blood cells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Pendahuluan</a:t>
            </a:r>
            <a:endParaRPr lang="en-US" dirty="0"/>
          </a:p>
        </p:txBody>
      </p:sp>
      <p:sp>
        <p:nvSpPr>
          <p:cNvPr id="2" name="Content Placeholder 1"/>
          <p:cNvSpPr>
            <a:spLocks noGrp="1"/>
          </p:cNvSpPr>
          <p:nvPr>
            <p:ph idx="1"/>
          </p:nvPr>
        </p:nvSpPr>
        <p:spPr/>
        <p:txBody>
          <a:bodyPr>
            <a:normAutofit/>
          </a:bodyPr>
          <a:lstStyle/>
          <a:p>
            <a:r>
              <a:rPr lang="en-US" dirty="0"/>
              <a:t>Psoriasis </a:t>
            </a:r>
            <a:r>
              <a:rPr lang="en-US" dirty="0" err="1"/>
              <a:t>merupakan</a:t>
            </a:r>
            <a:r>
              <a:rPr lang="en-US" dirty="0"/>
              <a:t> </a:t>
            </a:r>
            <a:r>
              <a:rPr lang="en-US" dirty="0" err="1"/>
              <a:t>salah</a:t>
            </a:r>
            <a:r>
              <a:rPr lang="en-US" dirty="0"/>
              <a:t> </a:t>
            </a:r>
            <a:r>
              <a:rPr lang="en-US" dirty="0" err="1"/>
              <a:t>satu</a:t>
            </a:r>
            <a:r>
              <a:rPr lang="en-US" dirty="0"/>
              <a:t> inflammatory </a:t>
            </a:r>
            <a:r>
              <a:rPr lang="en-US" dirty="0" err="1"/>
              <a:t>dermatoses</a:t>
            </a:r>
            <a:r>
              <a:rPr lang="en-US" dirty="0"/>
              <a:t> yang </a:t>
            </a:r>
            <a:r>
              <a:rPr lang="en-US" dirty="0" err="1"/>
              <a:t>sering</a:t>
            </a:r>
            <a:r>
              <a:rPr lang="en-US" dirty="0"/>
              <a:t> </a:t>
            </a:r>
            <a:r>
              <a:rPr lang="en-US" dirty="0" err="1"/>
              <a:t>terjadi</a:t>
            </a:r>
            <a:endParaRPr lang="en-US" dirty="0"/>
          </a:p>
          <a:p>
            <a:r>
              <a:rPr lang="en-US" dirty="0" err="1"/>
              <a:t>Populasi</a:t>
            </a:r>
            <a:r>
              <a:rPr lang="en-US" dirty="0"/>
              <a:t> </a:t>
            </a:r>
            <a:r>
              <a:rPr lang="en-US" dirty="0" err="1"/>
              <a:t>di</a:t>
            </a:r>
            <a:r>
              <a:rPr lang="en-US" dirty="0"/>
              <a:t> </a:t>
            </a:r>
            <a:r>
              <a:rPr lang="en-US" dirty="0" err="1"/>
              <a:t>negara</a:t>
            </a:r>
            <a:r>
              <a:rPr lang="en-US" dirty="0"/>
              <a:t> </a:t>
            </a:r>
            <a:r>
              <a:rPr lang="en-US" dirty="0" err="1"/>
              <a:t>barat</a:t>
            </a:r>
            <a:r>
              <a:rPr lang="en-US" dirty="0"/>
              <a:t> </a:t>
            </a:r>
            <a:r>
              <a:rPr lang="en-US" dirty="0" err="1"/>
              <a:t>s.d</a:t>
            </a:r>
            <a:r>
              <a:rPr lang="en-US" dirty="0"/>
              <a:t> 2%</a:t>
            </a:r>
          </a:p>
          <a:p>
            <a:r>
              <a:rPr lang="en-US" dirty="0" err="1"/>
              <a:t>Insiden</a:t>
            </a:r>
            <a:r>
              <a:rPr lang="en-US" dirty="0"/>
              <a:t> </a:t>
            </a:r>
            <a:r>
              <a:rPr lang="en-US" dirty="0" err="1"/>
              <a:t>sering</a:t>
            </a:r>
            <a:r>
              <a:rPr lang="en-US" dirty="0"/>
              <a:t> </a:t>
            </a:r>
            <a:r>
              <a:rPr lang="en-US" dirty="0" err="1"/>
              <a:t>ditemukan</a:t>
            </a:r>
            <a:r>
              <a:rPr lang="en-US" dirty="0"/>
              <a:t> </a:t>
            </a:r>
            <a:r>
              <a:rPr lang="en-US" dirty="0" err="1"/>
              <a:t>di</a:t>
            </a:r>
            <a:r>
              <a:rPr lang="en-US" dirty="0"/>
              <a:t> India </a:t>
            </a:r>
            <a:r>
              <a:rPr lang="en-US" dirty="0" err="1"/>
              <a:t>dan</a:t>
            </a:r>
            <a:r>
              <a:rPr lang="en-US" dirty="0"/>
              <a:t> Africa.</a:t>
            </a:r>
          </a:p>
          <a:p>
            <a:r>
              <a:rPr lang="en-US" dirty="0" err="1"/>
              <a:t>Masalah</a:t>
            </a:r>
            <a:r>
              <a:rPr lang="en-US" dirty="0"/>
              <a:t> </a:t>
            </a:r>
            <a:r>
              <a:rPr lang="en-US" dirty="0" err="1"/>
              <a:t>penting</a:t>
            </a:r>
            <a:r>
              <a:rPr lang="en-US" dirty="0">
                <a:sym typeface="Wingdings" pitchFamily="2" charset="2"/>
              </a:rPr>
              <a:t> </a:t>
            </a:r>
            <a:r>
              <a:rPr lang="en-US" dirty="0" err="1">
                <a:sym typeface="Wingdings" pitchFamily="2" charset="2"/>
              </a:rPr>
              <a:t>karena</a:t>
            </a:r>
            <a:r>
              <a:rPr lang="en-US" dirty="0">
                <a:sym typeface="Wingdings" pitchFamily="2" charset="2"/>
              </a:rPr>
              <a:t> </a:t>
            </a:r>
            <a:r>
              <a:rPr lang="en-US" dirty="0" err="1">
                <a:sym typeface="Wingdings" pitchFamily="2" charset="2"/>
              </a:rPr>
              <a:t>mempengaruhi</a:t>
            </a:r>
            <a:r>
              <a:rPr lang="en-US" dirty="0">
                <a:sym typeface="Wingdings" pitchFamily="2" charset="2"/>
              </a:rPr>
              <a:t> </a:t>
            </a:r>
            <a:r>
              <a:rPr lang="en-US" dirty="0" err="1">
                <a:sym typeface="Wingdings" pitchFamily="2" charset="2"/>
              </a:rPr>
              <a:t>kualitas</a:t>
            </a:r>
            <a:r>
              <a:rPr lang="en-US" dirty="0">
                <a:sym typeface="Wingdings" pitchFamily="2" charset="2"/>
              </a:rPr>
              <a:t> </a:t>
            </a:r>
            <a:r>
              <a:rPr lang="en-US" dirty="0" err="1">
                <a:sym typeface="Wingdings" pitchFamily="2" charset="2"/>
              </a:rPr>
              <a:t>hidup</a:t>
            </a:r>
            <a:r>
              <a:rPr lang="en-US" dirty="0">
                <a:sym typeface="Wingdings" pitchFamily="2" charset="2"/>
              </a:rPr>
              <a:t> </a:t>
            </a:r>
            <a:r>
              <a:rPr lang="en-US" dirty="0" err="1">
                <a:sym typeface="Wingdings" pitchFamily="2" charset="2"/>
              </a:rPr>
              <a:t>pasien</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B4DBFD-53CC-4CE6-97D0-24FA1F099E97}" type="slidenum">
              <a:rPr lang="en-US"/>
              <a:pPr/>
              <a:t>20</a:t>
            </a:fld>
            <a:endParaRPr lang="en-US"/>
          </a:p>
        </p:txBody>
      </p:sp>
      <p:pic>
        <p:nvPicPr>
          <p:cNvPr id="344068" name="Picture 4" descr="psoriasisinfog"/>
          <p:cNvPicPr>
            <a:picLocks noChangeAspect="1" noChangeArrowheads="1"/>
          </p:cNvPicPr>
          <p:nvPr/>
        </p:nvPicPr>
        <p:blipFill>
          <a:blip r:embed="rId3"/>
          <a:srcRect/>
          <a:stretch>
            <a:fillRect/>
          </a:stretch>
        </p:blipFill>
        <p:spPr bwMode="auto">
          <a:xfrm>
            <a:off x="0" y="-80963"/>
            <a:ext cx="9144000" cy="6938963"/>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85800" y="457200"/>
            <a:ext cx="7772400" cy="1143000"/>
          </a:xfrm>
        </p:spPr>
        <p:txBody>
          <a:bodyPr/>
          <a:lstStyle/>
          <a:p>
            <a:pPr eaLnBrk="1" hangingPunct="1">
              <a:defRPr/>
            </a:pPr>
            <a:r>
              <a:rPr lang="en-US" sz="4800" b="1" dirty="0">
                <a:effectLst>
                  <a:outerShdw blurRad="38100" dist="38100" dir="2700000" algn="tl">
                    <a:srgbClr val="000000"/>
                  </a:outerShdw>
                </a:effectLst>
              </a:rPr>
              <a:t>Tingkat </a:t>
            </a:r>
            <a:r>
              <a:rPr lang="en-US" sz="4800" b="1" dirty="0" err="1">
                <a:effectLst>
                  <a:outerShdw blurRad="38100" dist="38100" dir="2700000" algn="tl">
                    <a:srgbClr val="000000"/>
                  </a:outerShdw>
                </a:effectLst>
              </a:rPr>
              <a:t>Keparahan</a:t>
            </a:r>
            <a:r>
              <a:rPr lang="en-US" sz="4800" b="1" dirty="0">
                <a:effectLst>
                  <a:outerShdw blurRad="38100" dist="38100" dir="2700000" algn="tl">
                    <a:srgbClr val="000000"/>
                  </a:outerShdw>
                </a:effectLst>
              </a:rPr>
              <a:t> Psoriasis</a:t>
            </a:r>
            <a:endParaRPr lang="en-US" b="1" dirty="0">
              <a:effectLst>
                <a:outerShdw blurRad="38100" dist="38100" dir="2700000" algn="tl">
                  <a:srgbClr val="000000"/>
                </a:outerShdw>
              </a:effectLst>
              <a:latin typeface="Helvetica" charset="0"/>
            </a:endParaRPr>
          </a:p>
        </p:txBody>
      </p:sp>
      <p:sp>
        <p:nvSpPr>
          <p:cNvPr id="139267" name="Rectangle 3"/>
          <p:cNvSpPr>
            <a:spLocks noGrp="1" noChangeArrowheads="1"/>
          </p:cNvSpPr>
          <p:nvPr>
            <p:ph type="body" idx="1"/>
          </p:nvPr>
        </p:nvSpPr>
        <p:spPr>
          <a:xfrm>
            <a:off x="533400" y="2057400"/>
            <a:ext cx="8458200" cy="4572000"/>
          </a:xfrm>
        </p:spPr>
        <p:txBody>
          <a:bodyPr/>
          <a:lstStyle/>
          <a:p>
            <a:pPr eaLnBrk="1" hangingPunct="1">
              <a:defRPr/>
            </a:pPr>
            <a:r>
              <a:rPr lang="en-US" b="1" dirty="0">
                <a:solidFill>
                  <a:schemeClr val="tx2"/>
                </a:solidFill>
                <a:effectLst>
                  <a:outerShdw blurRad="38100" dist="38100" dir="2700000" algn="tl">
                    <a:srgbClr val="000000"/>
                  </a:outerShdw>
                </a:effectLst>
              </a:rPr>
              <a:t>Mild</a:t>
            </a:r>
            <a:r>
              <a:rPr lang="en-US" b="1" dirty="0">
                <a:effectLst>
                  <a:outerShdw blurRad="38100" dist="38100" dir="2700000" algn="tl">
                    <a:srgbClr val="000000"/>
                  </a:outerShdw>
                </a:effectLst>
              </a:rPr>
              <a:t> disease: &lt;5% of body surface covered (65% of patients with this type)</a:t>
            </a:r>
          </a:p>
          <a:p>
            <a:pPr eaLnBrk="1" hangingPunct="1">
              <a:defRPr/>
            </a:pPr>
            <a:r>
              <a:rPr lang="en-US" b="1" dirty="0">
                <a:solidFill>
                  <a:schemeClr val="tx2"/>
                </a:solidFill>
                <a:effectLst>
                  <a:outerShdw blurRad="38100" dist="38100" dir="2700000" algn="tl">
                    <a:srgbClr val="000000"/>
                  </a:outerShdw>
                </a:effectLst>
              </a:rPr>
              <a:t>Moderate</a:t>
            </a:r>
            <a:r>
              <a:rPr lang="en-US" b="1" dirty="0">
                <a:effectLst>
                  <a:outerShdw blurRad="38100" dist="38100" dir="2700000" algn="tl">
                    <a:srgbClr val="000000"/>
                  </a:outerShdw>
                </a:effectLst>
              </a:rPr>
              <a:t> disease: 5-10% of body surface area covered (25% of patients with this type)</a:t>
            </a:r>
          </a:p>
          <a:p>
            <a:pPr eaLnBrk="1" hangingPunct="1">
              <a:defRPr/>
            </a:pPr>
            <a:r>
              <a:rPr lang="en-US" b="1" dirty="0">
                <a:solidFill>
                  <a:schemeClr val="tx2"/>
                </a:solidFill>
                <a:effectLst>
                  <a:outerShdw blurRad="38100" dist="38100" dir="2700000" algn="tl">
                    <a:srgbClr val="000000"/>
                  </a:outerShdw>
                </a:effectLst>
              </a:rPr>
              <a:t>Severe</a:t>
            </a:r>
            <a:r>
              <a:rPr lang="en-US" b="1" dirty="0">
                <a:effectLst>
                  <a:outerShdw blurRad="38100" dist="38100" dir="2700000" algn="tl">
                    <a:srgbClr val="000000"/>
                  </a:outerShdw>
                </a:effectLst>
              </a:rPr>
              <a:t> disease: &gt;10% of body surface area covered or palm/sole involvement (10% of patients with this type)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4"/>
          <p:cNvSpPr>
            <a:spLocks noGrp="1"/>
          </p:cNvSpPr>
          <p:nvPr>
            <p:ph type="sldNum" sz="quarter" idx="12"/>
          </p:nvPr>
        </p:nvSpPr>
        <p:spPr/>
        <p:txBody>
          <a:bodyPr/>
          <a:lstStyle/>
          <a:p>
            <a:fld id="{0A77AB29-DDD6-40E6-9A54-B025B5652997}" type="slidenum">
              <a:rPr lang="en-US"/>
              <a:pPr/>
              <a:t>22</a:t>
            </a:fld>
            <a:endParaRPr lang="en-US"/>
          </a:p>
        </p:txBody>
      </p:sp>
      <p:sp>
        <p:nvSpPr>
          <p:cNvPr id="286722" name="Rectangle 2"/>
          <p:cNvSpPr>
            <a:spLocks noGrp="1" noChangeArrowheads="1"/>
          </p:cNvSpPr>
          <p:nvPr>
            <p:ph type="title"/>
          </p:nvPr>
        </p:nvSpPr>
        <p:spPr/>
        <p:txBody>
          <a:bodyPr/>
          <a:lstStyle/>
          <a:p>
            <a:r>
              <a:rPr lang="en-US" altLang="en-US" sz="4000"/>
              <a:t>OLA Photonumeric Guidelines</a:t>
            </a:r>
            <a:br>
              <a:rPr lang="en-US" altLang="en-US" sz="4000"/>
            </a:br>
            <a:r>
              <a:rPr lang="en-US" altLang="en-US" sz="2400"/>
              <a:t>(overall lesion assessment)</a:t>
            </a:r>
          </a:p>
        </p:txBody>
      </p:sp>
      <p:grpSp>
        <p:nvGrpSpPr>
          <p:cNvPr id="2" name="Group 3"/>
          <p:cNvGrpSpPr>
            <a:grpSpLocks/>
          </p:cNvGrpSpPr>
          <p:nvPr/>
        </p:nvGrpSpPr>
        <p:grpSpPr bwMode="auto">
          <a:xfrm>
            <a:off x="381000" y="1981200"/>
            <a:ext cx="8588375" cy="4913313"/>
            <a:chOff x="174" y="854"/>
            <a:chExt cx="5410" cy="3095"/>
          </a:xfrm>
        </p:grpSpPr>
        <p:sp>
          <p:nvSpPr>
            <p:cNvPr id="286724" name="Text Box 4"/>
            <p:cNvSpPr txBox="1">
              <a:spLocks noChangeArrowheads="1"/>
            </p:cNvSpPr>
            <p:nvPr/>
          </p:nvSpPr>
          <p:spPr bwMode="auto">
            <a:xfrm>
              <a:off x="588" y="1995"/>
              <a:ext cx="899" cy="288"/>
            </a:xfrm>
            <a:prstGeom prst="rect">
              <a:avLst/>
            </a:prstGeom>
            <a:noFill/>
            <a:ln w="12700">
              <a:noFill/>
              <a:miter lim="800000"/>
              <a:headEnd/>
              <a:tailEnd/>
            </a:ln>
            <a:effectLst/>
          </p:spPr>
          <p:txBody>
            <a:bodyPr wrap="none">
              <a:spAutoFit/>
            </a:bodyPr>
            <a:lstStyle/>
            <a:p>
              <a:pPr algn="ctr" eaLnBrk="0" hangingPunct="0"/>
              <a:r>
                <a:rPr lang="en-US" altLang="en-US" b="1">
                  <a:effectLst>
                    <a:outerShdw blurRad="38100" dist="38100" dir="2700000" algn="tl">
                      <a:srgbClr val="C0C0C0"/>
                    </a:outerShdw>
                  </a:effectLst>
                  <a:latin typeface="Arial" charset="0"/>
                </a:rPr>
                <a:t>0 = none</a:t>
              </a:r>
            </a:p>
          </p:txBody>
        </p:sp>
        <p:sp>
          <p:nvSpPr>
            <p:cNvPr id="286725" name="Text Box 5"/>
            <p:cNvSpPr txBox="1">
              <a:spLocks noChangeArrowheads="1"/>
            </p:cNvSpPr>
            <p:nvPr/>
          </p:nvSpPr>
          <p:spPr bwMode="auto">
            <a:xfrm>
              <a:off x="3970" y="3661"/>
              <a:ext cx="1500" cy="288"/>
            </a:xfrm>
            <a:prstGeom prst="rect">
              <a:avLst/>
            </a:prstGeom>
            <a:noFill/>
            <a:ln w="12700">
              <a:noFill/>
              <a:miter lim="800000"/>
              <a:headEnd/>
              <a:tailEnd/>
            </a:ln>
            <a:effectLst/>
          </p:spPr>
          <p:txBody>
            <a:bodyPr wrap="none">
              <a:spAutoFit/>
            </a:bodyPr>
            <a:lstStyle/>
            <a:p>
              <a:pPr algn="ctr" eaLnBrk="0" hangingPunct="0"/>
              <a:r>
                <a:rPr lang="en-US" altLang="en-US" b="1">
                  <a:effectLst>
                    <a:outerShdw blurRad="38100" dist="38100" dir="2700000" algn="tl">
                      <a:srgbClr val="C0C0C0"/>
                    </a:outerShdw>
                  </a:effectLst>
                  <a:latin typeface="Arial" charset="0"/>
                </a:rPr>
                <a:t>5 = very severe</a:t>
              </a:r>
            </a:p>
          </p:txBody>
        </p:sp>
        <p:sp>
          <p:nvSpPr>
            <p:cNvPr id="286726" name="Text Box 6"/>
            <p:cNvSpPr txBox="1">
              <a:spLocks noChangeArrowheads="1"/>
            </p:cNvSpPr>
            <p:nvPr/>
          </p:nvSpPr>
          <p:spPr bwMode="auto">
            <a:xfrm>
              <a:off x="2353" y="3661"/>
              <a:ext cx="1051" cy="288"/>
            </a:xfrm>
            <a:prstGeom prst="rect">
              <a:avLst/>
            </a:prstGeom>
            <a:noFill/>
            <a:ln w="12700">
              <a:noFill/>
              <a:miter lim="800000"/>
              <a:headEnd/>
              <a:tailEnd/>
            </a:ln>
            <a:effectLst/>
          </p:spPr>
          <p:txBody>
            <a:bodyPr wrap="none">
              <a:spAutoFit/>
            </a:bodyPr>
            <a:lstStyle/>
            <a:p>
              <a:pPr algn="ctr" eaLnBrk="0" hangingPunct="0"/>
              <a:r>
                <a:rPr lang="en-US" altLang="en-US" b="1">
                  <a:effectLst>
                    <a:outerShdw blurRad="38100" dist="38100" dir="2700000" algn="tl">
                      <a:srgbClr val="C0C0C0"/>
                    </a:outerShdw>
                  </a:effectLst>
                  <a:latin typeface="Arial" charset="0"/>
                </a:rPr>
                <a:t>4 = severe</a:t>
              </a:r>
            </a:p>
          </p:txBody>
        </p:sp>
        <p:sp>
          <p:nvSpPr>
            <p:cNvPr id="286727" name="Text Box 7"/>
            <p:cNvSpPr txBox="1">
              <a:spLocks noChangeArrowheads="1"/>
            </p:cNvSpPr>
            <p:nvPr/>
          </p:nvSpPr>
          <p:spPr bwMode="auto">
            <a:xfrm>
              <a:off x="385" y="3661"/>
              <a:ext cx="1306" cy="288"/>
            </a:xfrm>
            <a:prstGeom prst="rect">
              <a:avLst/>
            </a:prstGeom>
            <a:noFill/>
            <a:ln w="12700">
              <a:noFill/>
              <a:miter lim="800000"/>
              <a:headEnd/>
              <a:tailEnd/>
            </a:ln>
            <a:effectLst/>
          </p:spPr>
          <p:txBody>
            <a:bodyPr wrap="none">
              <a:spAutoFit/>
            </a:bodyPr>
            <a:lstStyle/>
            <a:p>
              <a:pPr algn="ctr" eaLnBrk="0" hangingPunct="0"/>
              <a:r>
                <a:rPr lang="en-US" altLang="en-US" b="1">
                  <a:effectLst>
                    <a:outerShdw blurRad="38100" dist="38100" dir="2700000" algn="tl">
                      <a:srgbClr val="C0C0C0"/>
                    </a:outerShdw>
                  </a:effectLst>
                  <a:latin typeface="Arial" charset="0"/>
                </a:rPr>
                <a:t>3 = moderate</a:t>
              </a:r>
            </a:p>
          </p:txBody>
        </p:sp>
        <p:sp>
          <p:nvSpPr>
            <p:cNvPr id="286728" name="Text Box 8"/>
            <p:cNvSpPr txBox="1">
              <a:spLocks noChangeArrowheads="1"/>
            </p:cNvSpPr>
            <p:nvPr/>
          </p:nvSpPr>
          <p:spPr bwMode="auto">
            <a:xfrm>
              <a:off x="2296" y="1995"/>
              <a:ext cx="1166" cy="288"/>
            </a:xfrm>
            <a:prstGeom prst="rect">
              <a:avLst/>
            </a:prstGeom>
            <a:noFill/>
            <a:ln w="12700">
              <a:noFill/>
              <a:miter lim="800000"/>
              <a:headEnd/>
              <a:tailEnd/>
            </a:ln>
            <a:effectLst/>
          </p:spPr>
          <p:txBody>
            <a:bodyPr wrap="none">
              <a:spAutoFit/>
            </a:bodyPr>
            <a:lstStyle/>
            <a:p>
              <a:pPr algn="ctr" eaLnBrk="0" hangingPunct="0"/>
              <a:r>
                <a:rPr lang="en-US" altLang="en-US" b="1">
                  <a:effectLst>
                    <a:outerShdw blurRad="38100" dist="38100" dir="2700000" algn="tl">
                      <a:srgbClr val="C0C0C0"/>
                    </a:outerShdw>
                  </a:effectLst>
                  <a:latin typeface="Arial" charset="0"/>
                </a:rPr>
                <a:t>1 = minimal</a:t>
              </a:r>
            </a:p>
          </p:txBody>
        </p:sp>
        <p:sp>
          <p:nvSpPr>
            <p:cNvPr id="286729" name="Text Box 9"/>
            <p:cNvSpPr txBox="1">
              <a:spLocks noChangeArrowheads="1"/>
            </p:cNvSpPr>
            <p:nvPr/>
          </p:nvSpPr>
          <p:spPr bwMode="auto">
            <a:xfrm>
              <a:off x="4302" y="1995"/>
              <a:ext cx="835" cy="288"/>
            </a:xfrm>
            <a:prstGeom prst="rect">
              <a:avLst/>
            </a:prstGeom>
            <a:noFill/>
            <a:ln w="12700">
              <a:noFill/>
              <a:miter lim="800000"/>
              <a:headEnd/>
              <a:tailEnd/>
            </a:ln>
            <a:effectLst/>
          </p:spPr>
          <p:txBody>
            <a:bodyPr wrap="none">
              <a:spAutoFit/>
            </a:bodyPr>
            <a:lstStyle/>
            <a:p>
              <a:pPr algn="ctr" eaLnBrk="0" hangingPunct="0"/>
              <a:r>
                <a:rPr lang="en-US" altLang="en-US" b="1">
                  <a:effectLst>
                    <a:outerShdw blurRad="38100" dist="38100" dir="2700000" algn="tl">
                      <a:srgbClr val="C0C0C0"/>
                    </a:outerShdw>
                  </a:effectLst>
                  <a:latin typeface="Arial" charset="0"/>
                </a:rPr>
                <a:t>2 = mild</a:t>
              </a:r>
            </a:p>
          </p:txBody>
        </p:sp>
        <p:pic>
          <p:nvPicPr>
            <p:cNvPr id="286730" name="Picture 10" descr="D1_53A"/>
            <p:cNvPicPr>
              <a:picLocks noChangeAspect="1" noChangeArrowheads="1"/>
            </p:cNvPicPr>
            <p:nvPr/>
          </p:nvPicPr>
          <p:blipFill>
            <a:blip r:embed="rId3"/>
            <a:srcRect/>
            <a:stretch>
              <a:fillRect/>
            </a:stretch>
          </p:blipFill>
          <p:spPr bwMode="auto">
            <a:xfrm>
              <a:off x="174" y="854"/>
              <a:ext cx="1728" cy="1152"/>
            </a:xfrm>
            <a:prstGeom prst="rect">
              <a:avLst/>
            </a:prstGeom>
            <a:noFill/>
            <a:ln w="12700" algn="ctr">
              <a:solidFill>
                <a:srgbClr val="3162FF"/>
              </a:solidFill>
              <a:miter lim="800000"/>
              <a:headEnd/>
              <a:tailEnd/>
            </a:ln>
            <a:effectLst/>
          </p:spPr>
        </p:pic>
        <p:pic>
          <p:nvPicPr>
            <p:cNvPr id="286731" name="Picture 11" descr="D1_53B"/>
            <p:cNvPicPr>
              <a:picLocks noChangeAspect="1" noChangeArrowheads="1"/>
            </p:cNvPicPr>
            <p:nvPr/>
          </p:nvPicPr>
          <p:blipFill>
            <a:blip r:embed="rId4"/>
            <a:srcRect/>
            <a:stretch>
              <a:fillRect/>
            </a:stretch>
          </p:blipFill>
          <p:spPr bwMode="auto">
            <a:xfrm>
              <a:off x="2015" y="854"/>
              <a:ext cx="1728" cy="1152"/>
            </a:xfrm>
            <a:prstGeom prst="rect">
              <a:avLst/>
            </a:prstGeom>
            <a:noFill/>
            <a:ln w="12700" algn="ctr">
              <a:solidFill>
                <a:srgbClr val="3162FF"/>
              </a:solidFill>
              <a:miter lim="800000"/>
              <a:headEnd/>
              <a:tailEnd/>
            </a:ln>
            <a:effectLst/>
          </p:spPr>
        </p:pic>
        <p:pic>
          <p:nvPicPr>
            <p:cNvPr id="286732" name="Picture 12" descr="D1_53C"/>
            <p:cNvPicPr>
              <a:picLocks noChangeAspect="1" noChangeArrowheads="1"/>
            </p:cNvPicPr>
            <p:nvPr/>
          </p:nvPicPr>
          <p:blipFill>
            <a:blip r:embed="rId5"/>
            <a:srcRect/>
            <a:stretch>
              <a:fillRect/>
            </a:stretch>
          </p:blipFill>
          <p:spPr bwMode="auto">
            <a:xfrm>
              <a:off x="3856" y="854"/>
              <a:ext cx="1728" cy="1152"/>
            </a:xfrm>
            <a:prstGeom prst="rect">
              <a:avLst/>
            </a:prstGeom>
            <a:noFill/>
            <a:ln w="12700" algn="ctr">
              <a:solidFill>
                <a:srgbClr val="3162FF"/>
              </a:solidFill>
              <a:miter lim="800000"/>
              <a:headEnd/>
              <a:tailEnd/>
            </a:ln>
            <a:effectLst/>
          </p:spPr>
        </p:pic>
        <p:pic>
          <p:nvPicPr>
            <p:cNvPr id="286733" name="Picture 13" descr="D1_53D"/>
            <p:cNvPicPr>
              <a:picLocks noChangeAspect="1" noChangeArrowheads="1"/>
            </p:cNvPicPr>
            <p:nvPr/>
          </p:nvPicPr>
          <p:blipFill>
            <a:blip r:embed="rId6"/>
            <a:srcRect/>
            <a:stretch>
              <a:fillRect/>
            </a:stretch>
          </p:blipFill>
          <p:spPr bwMode="auto">
            <a:xfrm>
              <a:off x="174" y="2525"/>
              <a:ext cx="1728" cy="1152"/>
            </a:xfrm>
            <a:prstGeom prst="rect">
              <a:avLst/>
            </a:prstGeom>
            <a:noFill/>
            <a:ln w="12700" algn="ctr">
              <a:solidFill>
                <a:srgbClr val="3162FF"/>
              </a:solidFill>
              <a:miter lim="800000"/>
              <a:headEnd/>
              <a:tailEnd/>
            </a:ln>
            <a:effectLst/>
          </p:spPr>
        </p:pic>
        <p:pic>
          <p:nvPicPr>
            <p:cNvPr id="286734" name="Picture 14" descr="D1_53E"/>
            <p:cNvPicPr>
              <a:picLocks noChangeAspect="1" noChangeArrowheads="1"/>
            </p:cNvPicPr>
            <p:nvPr/>
          </p:nvPicPr>
          <p:blipFill>
            <a:blip r:embed="rId7"/>
            <a:srcRect/>
            <a:stretch>
              <a:fillRect/>
            </a:stretch>
          </p:blipFill>
          <p:spPr bwMode="auto">
            <a:xfrm>
              <a:off x="2015" y="2525"/>
              <a:ext cx="1728" cy="1152"/>
            </a:xfrm>
            <a:prstGeom prst="rect">
              <a:avLst/>
            </a:prstGeom>
            <a:noFill/>
            <a:ln w="12700" algn="ctr">
              <a:solidFill>
                <a:srgbClr val="3162FF"/>
              </a:solidFill>
              <a:miter lim="800000"/>
              <a:headEnd/>
              <a:tailEnd/>
            </a:ln>
            <a:effectLst/>
          </p:spPr>
        </p:pic>
        <p:pic>
          <p:nvPicPr>
            <p:cNvPr id="286735" name="Picture 15" descr="D1_53F"/>
            <p:cNvPicPr>
              <a:picLocks noChangeAspect="1" noChangeArrowheads="1"/>
            </p:cNvPicPr>
            <p:nvPr/>
          </p:nvPicPr>
          <p:blipFill>
            <a:blip r:embed="rId8"/>
            <a:srcRect/>
            <a:stretch>
              <a:fillRect/>
            </a:stretch>
          </p:blipFill>
          <p:spPr bwMode="auto">
            <a:xfrm>
              <a:off x="3856" y="2525"/>
              <a:ext cx="1728" cy="1152"/>
            </a:xfrm>
            <a:prstGeom prst="rect">
              <a:avLst/>
            </a:prstGeom>
            <a:noFill/>
            <a:ln w="12700" algn="ctr">
              <a:solidFill>
                <a:srgbClr val="3162FF"/>
              </a:solidFill>
              <a:miter lim="800000"/>
              <a:headEnd/>
              <a:tailEnd/>
            </a:ln>
            <a:effectLst/>
          </p:spPr>
        </p:pic>
      </p:gr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Manifestasi</a:t>
            </a:r>
            <a:r>
              <a:rPr lang="en-US" dirty="0"/>
              <a:t> </a:t>
            </a:r>
            <a:r>
              <a:rPr lang="en-US" dirty="0" err="1"/>
              <a:t>Klinik</a:t>
            </a:r>
            <a:endParaRPr lang="en-US" dirty="0"/>
          </a:p>
        </p:txBody>
      </p:sp>
      <p:pic>
        <p:nvPicPr>
          <p:cNvPr id="3074" name="Picture 2"/>
          <p:cNvPicPr>
            <a:picLocks noChangeAspect="1" noChangeArrowheads="1"/>
          </p:cNvPicPr>
          <p:nvPr/>
        </p:nvPicPr>
        <p:blipFill>
          <a:blip r:embed="rId2"/>
          <a:srcRect/>
          <a:stretch>
            <a:fillRect/>
          </a:stretch>
        </p:blipFill>
        <p:spPr bwMode="auto">
          <a:xfrm>
            <a:off x="1371600" y="1447800"/>
            <a:ext cx="6837064" cy="535305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plaque psoriasis</a:t>
            </a:r>
          </a:p>
        </p:txBody>
      </p:sp>
      <p:sp>
        <p:nvSpPr>
          <p:cNvPr id="3" name="Content Placeholder 2"/>
          <p:cNvSpPr>
            <a:spLocks noGrp="1"/>
          </p:cNvSpPr>
          <p:nvPr>
            <p:ph idx="1"/>
          </p:nvPr>
        </p:nvSpPr>
        <p:spPr/>
        <p:txBody>
          <a:bodyPr/>
          <a:lstStyle/>
          <a:p>
            <a:r>
              <a:rPr lang="en-US" dirty="0" err="1"/>
              <a:t>Bentuk</a:t>
            </a:r>
            <a:r>
              <a:rPr lang="en-US" dirty="0"/>
              <a:t> psoriasis paling </a:t>
            </a:r>
            <a:r>
              <a:rPr lang="en-US" dirty="0" err="1"/>
              <a:t>sering</a:t>
            </a:r>
            <a:r>
              <a:rPr lang="en-US" dirty="0"/>
              <a:t> </a:t>
            </a:r>
            <a:r>
              <a:rPr lang="en-US" dirty="0" err="1"/>
              <a:t>terjadi</a:t>
            </a:r>
            <a:endParaRPr lang="en-US" dirty="0"/>
          </a:p>
          <a:p>
            <a:r>
              <a:rPr lang="en-US" dirty="0" err="1"/>
              <a:t>Berupa</a:t>
            </a:r>
            <a:r>
              <a:rPr lang="en-US" dirty="0"/>
              <a:t> single </a:t>
            </a:r>
            <a:r>
              <a:rPr lang="en-US" dirty="0" err="1"/>
              <a:t>atau</a:t>
            </a:r>
            <a:r>
              <a:rPr lang="en-US" dirty="0"/>
              <a:t> </a:t>
            </a:r>
            <a:r>
              <a:rPr lang="en-US" dirty="0" err="1"/>
              <a:t>multipel</a:t>
            </a:r>
            <a:r>
              <a:rPr lang="en-US" dirty="0"/>
              <a:t> plaque</a:t>
            </a:r>
          </a:p>
          <a:p>
            <a:r>
              <a:rPr lang="en-US" dirty="0"/>
              <a:t>Diameter </a:t>
            </a:r>
            <a:r>
              <a:rPr lang="en-US" dirty="0" err="1"/>
              <a:t>bervariasi</a:t>
            </a:r>
            <a:r>
              <a:rPr lang="en-US" dirty="0"/>
              <a:t>: mm-cm</a:t>
            </a:r>
          </a:p>
          <a:p>
            <a:r>
              <a:rPr lang="en-US" dirty="0" err="1"/>
              <a:t>Permukaan</a:t>
            </a:r>
            <a:r>
              <a:rPr lang="en-US" dirty="0"/>
              <a:t> </a:t>
            </a:r>
            <a:r>
              <a:rPr lang="en-US" dirty="0" err="1"/>
              <a:t>bersisik</a:t>
            </a:r>
            <a:endParaRPr lang="en-US" dirty="0"/>
          </a:p>
          <a:p>
            <a:r>
              <a:rPr lang="en-US" dirty="0" err="1"/>
              <a:t>Jika</a:t>
            </a:r>
            <a:r>
              <a:rPr lang="en-US" dirty="0"/>
              <a:t> </a:t>
            </a:r>
            <a:r>
              <a:rPr lang="en-US" dirty="0" err="1"/>
              <a:t>dilakukan</a:t>
            </a:r>
            <a:r>
              <a:rPr lang="en-US" dirty="0"/>
              <a:t> </a:t>
            </a:r>
            <a:r>
              <a:rPr lang="en-US" dirty="0" err="1"/>
              <a:t>hapusan</a:t>
            </a:r>
            <a:r>
              <a:rPr lang="en-US" dirty="0">
                <a:sym typeface="Wingdings" pitchFamily="2" charset="2"/>
              </a:rPr>
              <a:t> </a:t>
            </a:r>
            <a:r>
              <a:rPr lang="en-US" dirty="0" err="1">
                <a:sym typeface="Wingdings" pitchFamily="2" charset="2"/>
              </a:rPr>
              <a:t>sisik</a:t>
            </a:r>
            <a:r>
              <a:rPr lang="en-US" dirty="0">
                <a:sym typeface="Wingdings" pitchFamily="2" charset="2"/>
              </a:rPr>
              <a:t> </a:t>
            </a:r>
            <a:r>
              <a:rPr lang="en-US" dirty="0" err="1">
                <a:sym typeface="Wingdings" pitchFamily="2" charset="2"/>
              </a:rPr>
              <a:t>mengkilapefek</a:t>
            </a:r>
            <a:r>
              <a:rPr lang="en-US" dirty="0">
                <a:sym typeface="Wingdings" pitchFamily="2" charset="2"/>
              </a:rPr>
              <a:t> silver </a:t>
            </a:r>
            <a:r>
              <a:rPr lang="en-US" dirty="0" err="1">
                <a:sym typeface="Wingdings" pitchFamily="2" charset="2"/>
              </a:rPr>
              <a:t>bintik-bintik</a:t>
            </a:r>
            <a:r>
              <a:rPr lang="en-US" dirty="0">
                <a:sym typeface="Wingdings" pitchFamily="2" charset="2"/>
              </a:rPr>
              <a:t> </a:t>
            </a:r>
            <a:r>
              <a:rPr lang="en-US" dirty="0" err="1">
                <a:sym typeface="Wingdings" pitchFamily="2" charset="2"/>
              </a:rPr>
              <a:t>merahperdarahan</a:t>
            </a:r>
            <a:endParaRPr lang="en-US" dirty="0">
              <a:sym typeface="Wingdings" pitchFamily="2" charset="2"/>
            </a:endParaRPr>
          </a:p>
          <a:p>
            <a:r>
              <a:rPr lang="en-US" dirty="0" err="1">
                <a:sym typeface="Wingdings" pitchFamily="2" charset="2"/>
              </a:rPr>
              <a:t>Lokasi</a:t>
            </a:r>
            <a:r>
              <a:rPr lang="en-US" dirty="0">
                <a:sym typeface="Wingdings" pitchFamily="2" charset="2"/>
              </a:rPr>
              <a:t>: </a:t>
            </a:r>
            <a:r>
              <a:rPr lang="en-US" dirty="0" err="1">
                <a:sym typeface="Wingdings" pitchFamily="2" charset="2"/>
              </a:rPr>
              <a:t>hampir</a:t>
            </a:r>
            <a:r>
              <a:rPr lang="en-US" dirty="0">
                <a:sym typeface="Wingdings" pitchFamily="2" charset="2"/>
              </a:rPr>
              <a:t> </a:t>
            </a:r>
            <a:r>
              <a:rPr lang="en-US" dirty="0" err="1">
                <a:sym typeface="Wingdings" pitchFamily="2" charset="2"/>
              </a:rPr>
              <a:t>diseluruh</a:t>
            </a:r>
            <a:r>
              <a:rPr lang="en-US" dirty="0">
                <a:sym typeface="Wingdings" pitchFamily="2" charset="2"/>
              </a:rPr>
              <a:t> </a:t>
            </a:r>
            <a:r>
              <a:rPr lang="en-US" dirty="0" err="1">
                <a:sym typeface="Wingdings" pitchFamily="2" charset="2"/>
              </a:rPr>
              <a:t>permukaan</a:t>
            </a:r>
            <a:r>
              <a:rPr lang="en-US" dirty="0">
                <a:sym typeface="Wingdings" pitchFamily="2" charset="2"/>
              </a:rPr>
              <a:t> </a:t>
            </a:r>
            <a:r>
              <a:rPr lang="en-US" dirty="0" err="1">
                <a:sym typeface="Wingdings" pitchFamily="2" charset="2"/>
              </a:rPr>
              <a:t>tubuh</a:t>
            </a:r>
            <a:endParaRPr lang="en-US" dirty="0">
              <a:sym typeface="Wingdings" pitchFamily="2" charset="2"/>
            </a:endParaRPr>
          </a:p>
          <a:p>
            <a:pPr>
              <a:buNone/>
            </a:pPr>
            <a:r>
              <a:rPr lang="en-US" dirty="0">
                <a:sym typeface="Wingdings" pitchFamily="2" charset="2"/>
              </a:rPr>
              <a:t>	</a:t>
            </a:r>
            <a:r>
              <a:rPr lang="en-US" dirty="0" err="1">
                <a:sym typeface="Wingdings" pitchFamily="2" charset="2"/>
              </a:rPr>
              <a:t>ada</a:t>
            </a:r>
            <a:r>
              <a:rPr lang="en-US" dirty="0">
                <a:sym typeface="Wingdings" pitchFamily="2" charset="2"/>
              </a:rPr>
              <a:t> </a:t>
            </a:r>
            <a:r>
              <a:rPr lang="en-US" dirty="0" err="1">
                <a:sym typeface="Wingdings" pitchFamily="2" charset="2"/>
              </a:rPr>
              <a:t>kecenderungan</a:t>
            </a:r>
            <a:r>
              <a:rPr lang="en-US" dirty="0">
                <a:sym typeface="Wingdings" pitchFamily="2" charset="2"/>
              </a:rPr>
              <a:t>: </a:t>
            </a:r>
            <a:r>
              <a:rPr lang="en-US" dirty="0" err="1">
                <a:sym typeface="Wingdings" pitchFamily="2" charset="2"/>
              </a:rPr>
              <a:t>lutut</a:t>
            </a:r>
            <a:r>
              <a:rPr lang="en-US" dirty="0">
                <a:sym typeface="Wingdings" pitchFamily="2" charset="2"/>
              </a:rPr>
              <a:t>, </a:t>
            </a:r>
            <a:r>
              <a:rPr lang="en-US" dirty="0" err="1">
                <a:sym typeface="Wingdings" pitchFamily="2" charset="2"/>
              </a:rPr>
              <a:t>siku</a:t>
            </a:r>
            <a:r>
              <a:rPr lang="en-US" dirty="0">
                <a:sym typeface="Wingdings" pitchFamily="2" charset="2"/>
              </a:rPr>
              <a:t> &amp; </a:t>
            </a:r>
            <a:r>
              <a:rPr lang="en-US" dirty="0" err="1">
                <a:sym typeface="Wingdings" pitchFamily="2" charset="2"/>
              </a:rPr>
              <a:t>tlg</a:t>
            </a:r>
            <a:r>
              <a:rPr lang="en-US" dirty="0">
                <a:sym typeface="Wingdings" pitchFamily="2" charset="2"/>
              </a:rPr>
              <a:t> </a:t>
            </a:r>
            <a:r>
              <a:rPr lang="en-US" dirty="0" err="1">
                <a:sym typeface="Wingdings" pitchFamily="2" charset="2"/>
              </a:rPr>
              <a:t>belakang</a:t>
            </a:r>
            <a:endParaRPr lang="en-US" dirty="0">
              <a:sym typeface="Wingdings" pitchFamily="2" charset="2"/>
            </a:endParaRP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9FF1"/>
          <p:cNvPicPr>
            <a:picLocks noChangeAspect="1" noChangeArrowheads="1"/>
          </p:cNvPicPr>
          <p:nvPr/>
        </p:nvPicPr>
        <p:blipFill>
          <a:blip r:embed="rId2"/>
          <a:srcRect/>
          <a:stretch>
            <a:fillRect/>
          </a:stretch>
        </p:blipFill>
        <p:spPr>
          <a:xfrm>
            <a:off x="0" y="0"/>
            <a:ext cx="9144000" cy="6545496"/>
          </a:xfrm>
          <a:prstGeom prst="rect">
            <a:avLst/>
          </a:prstGeom>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876800"/>
            <a:ext cx="8229600" cy="1524000"/>
          </a:xfrm>
        </p:spPr>
        <p:txBody>
          <a:bodyPr>
            <a:normAutofit lnSpcReduction="10000"/>
          </a:bodyPr>
          <a:lstStyle/>
          <a:p>
            <a:r>
              <a:rPr lang="en-US" dirty="0" err="1"/>
              <a:t>Bentuk</a:t>
            </a:r>
            <a:r>
              <a:rPr lang="en-US" dirty="0"/>
              <a:t> </a:t>
            </a:r>
            <a:r>
              <a:rPr lang="en-US" dirty="0" err="1"/>
              <a:t>lesi</a:t>
            </a:r>
            <a:r>
              <a:rPr lang="en-US" dirty="0"/>
              <a:t>: </a:t>
            </a:r>
            <a:r>
              <a:rPr lang="en-US" dirty="0" err="1"/>
              <a:t>tampak</a:t>
            </a:r>
            <a:r>
              <a:rPr lang="en-US" dirty="0"/>
              <a:t> </a:t>
            </a:r>
            <a:r>
              <a:rPr lang="en-US" dirty="0" err="1"/>
              <a:t>simetris</a:t>
            </a:r>
            <a:r>
              <a:rPr lang="en-US" dirty="0"/>
              <a:t>, </a:t>
            </a:r>
            <a:r>
              <a:rPr lang="en-US" dirty="0" err="1"/>
              <a:t>jarang</a:t>
            </a:r>
            <a:r>
              <a:rPr lang="en-US" dirty="0"/>
              <a:t> </a:t>
            </a:r>
            <a:r>
              <a:rPr lang="en-US" dirty="0" err="1"/>
              <a:t>terjadi</a:t>
            </a:r>
            <a:r>
              <a:rPr lang="en-US" dirty="0"/>
              <a:t> </a:t>
            </a:r>
            <a:r>
              <a:rPr lang="en-US" dirty="0" err="1"/>
              <a:t>pada</a:t>
            </a:r>
            <a:r>
              <a:rPr lang="en-US" dirty="0"/>
              <a:t> </a:t>
            </a:r>
            <a:r>
              <a:rPr lang="en-US" dirty="0" err="1"/>
              <a:t>wajah</a:t>
            </a:r>
            <a:r>
              <a:rPr lang="en-US" dirty="0"/>
              <a:t>. </a:t>
            </a:r>
            <a:r>
              <a:rPr lang="en-US" dirty="0" err="1"/>
              <a:t>Sering</a:t>
            </a:r>
            <a:r>
              <a:rPr lang="en-US" dirty="0"/>
              <a:t> </a:t>
            </a:r>
            <a:r>
              <a:rPr lang="en-US" dirty="0" err="1"/>
              <a:t>muncul</a:t>
            </a:r>
            <a:r>
              <a:rPr lang="en-US" dirty="0"/>
              <a:t> </a:t>
            </a:r>
            <a:r>
              <a:rPr lang="en-US" dirty="0" err="1"/>
              <a:t>pada</a:t>
            </a:r>
            <a:r>
              <a:rPr lang="en-US" dirty="0"/>
              <a:t> </a:t>
            </a:r>
            <a:r>
              <a:rPr lang="en-US" dirty="0" err="1"/>
              <a:t>kulit</a:t>
            </a:r>
            <a:r>
              <a:rPr lang="en-US" dirty="0"/>
              <a:t> </a:t>
            </a:r>
            <a:r>
              <a:rPr lang="en-US" dirty="0" err="1"/>
              <a:t>kepala</a:t>
            </a:r>
            <a:r>
              <a:rPr lang="en-US" dirty="0"/>
              <a:t> &amp; kuku.  </a:t>
            </a:r>
            <a:r>
              <a:rPr lang="en-US" dirty="0" err="1"/>
              <a:t>Dapat</a:t>
            </a:r>
            <a:r>
              <a:rPr lang="en-US" dirty="0"/>
              <a:t> </a:t>
            </a:r>
            <a:r>
              <a:rPr lang="en-US" dirty="0" err="1"/>
              <a:t>diikuti</a:t>
            </a:r>
            <a:r>
              <a:rPr lang="en-US" dirty="0"/>
              <a:t> </a:t>
            </a:r>
            <a:r>
              <a:rPr lang="en-US" dirty="0" err="1"/>
              <a:t>arthropati</a:t>
            </a:r>
            <a:endParaRPr lang="en-US" dirty="0"/>
          </a:p>
        </p:txBody>
      </p:sp>
      <p:pic>
        <p:nvPicPr>
          <p:cNvPr id="4098" name="Picture 2"/>
          <p:cNvPicPr>
            <a:picLocks noChangeAspect="1" noChangeArrowheads="1"/>
          </p:cNvPicPr>
          <p:nvPr/>
        </p:nvPicPr>
        <p:blipFill>
          <a:blip r:embed="rId2"/>
          <a:srcRect/>
          <a:stretch>
            <a:fillRect/>
          </a:stretch>
        </p:blipFill>
        <p:spPr bwMode="auto">
          <a:xfrm>
            <a:off x="-1" y="0"/>
            <a:ext cx="9144001" cy="46482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srcRect/>
          <a:stretch>
            <a:fillRect/>
          </a:stretch>
        </p:blipFill>
        <p:spPr bwMode="auto">
          <a:xfrm>
            <a:off x="0" y="0"/>
            <a:ext cx="9144000" cy="6664418"/>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3048000"/>
            <a:ext cx="3581400" cy="1252728"/>
          </a:xfrm>
        </p:spPr>
        <p:txBody>
          <a:bodyPr>
            <a:normAutofit fontScale="90000"/>
          </a:bodyPr>
          <a:lstStyle/>
          <a:p>
            <a:r>
              <a:rPr lang="en-US" dirty="0"/>
              <a:t>Chronic Plaque</a:t>
            </a:r>
          </a:p>
        </p:txBody>
      </p:sp>
      <p:pic>
        <p:nvPicPr>
          <p:cNvPr id="4" name="Picture 3" descr="9FF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a:xfrm>
            <a:off x="76200" y="228600"/>
            <a:ext cx="5715000" cy="6472159"/>
          </a:xfrm>
          <a:prstGeom prst="rect">
            <a:avLst/>
          </a:prstGeom>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Karakteristik</a:t>
            </a:r>
            <a:r>
              <a:rPr lang="en-US" dirty="0"/>
              <a:t> plaque</a:t>
            </a:r>
          </a:p>
        </p:txBody>
      </p:sp>
      <p:sp>
        <p:nvSpPr>
          <p:cNvPr id="3" name="Content Placeholder 2"/>
          <p:cNvSpPr>
            <a:spLocks noGrp="1"/>
          </p:cNvSpPr>
          <p:nvPr>
            <p:ph idx="1"/>
          </p:nvPr>
        </p:nvSpPr>
        <p:spPr>
          <a:xfrm>
            <a:off x="457200" y="1775191"/>
            <a:ext cx="7543800" cy="4625609"/>
          </a:xfrm>
        </p:spPr>
        <p:txBody>
          <a:bodyPr>
            <a:normAutofit/>
          </a:bodyPr>
          <a:lstStyle/>
          <a:p>
            <a:r>
              <a:rPr lang="en-US" dirty="0" err="1"/>
              <a:t>Kronis</a:t>
            </a:r>
            <a:r>
              <a:rPr lang="en-US" dirty="0"/>
              <a:t> &amp; </a:t>
            </a:r>
            <a:r>
              <a:rPr lang="en-US" dirty="0" err="1"/>
              <a:t>stabil</a:t>
            </a:r>
            <a:endParaRPr lang="en-US" dirty="0"/>
          </a:p>
          <a:p>
            <a:r>
              <a:rPr lang="en-US" dirty="0" err="1"/>
              <a:t>Membesar</a:t>
            </a:r>
            <a:r>
              <a:rPr lang="en-US" dirty="0"/>
              <a:t> </a:t>
            </a:r>
            <a:r>
              <a:rPr lang="en-US" dirty="0" err="1"/>
              <a:t>pelan-pelan</a:t>
            </a:r>
            <a:endParaRPr lang="en-US" dirty="0"/>
          </a:p>
          <a:p>
            <a:r>
              <a:rPr lang="en-US" dirty="0" err="1"/>
              <a:t>Dapat</a:t>
            </a:r>
            <a:r>
              <a:rPr lang="en-US" dirty="0"/>
              <a:t> </a:t>
            </a:r>
            <a:r>
              <a:rPr lang="en-US" dirty="0" err="1"/>
              <a:t>sembuh</a:t>
            </a:r>
            <a:r>
              <a:rPr lang="en-US" dirty="0"/>
              <a:t> </a:t>
            </a:r>
            <a:r>
              <a:rPr lang="en-US" dirty="0" err="1"/>
              <a:t>spontan</a:t>
            </a:r>
            <a:endParaRPr lang="en-US" dirty="0"/>
          </a:p>
          <a:p>
            <a:r>
              <a:rPr lang="en-US" dirty="0" err="1"/>
              <a:t>Kadang-kadang</a:t>
            </a:r>
            <a:r>
              <a:rPr lang="en-US" dirty="0"/>
              <a:t> </a:t>
            </a:r>
            <a:r>
              <a:rPr lang="en-US" dirty="0" err="1"/>
              <a:t>muncul</a:t>
            </a:r>
            <a:r>
              <a:rPr lang="en-US" dirty="0"/>
              <a:t> </a:t>
            </a:r>
            <a:r>
              <a:rPr lang="en-US" dirty="0" err="1"/>
              <a:t>di</a:t>
            </a:r>
            <a:r>
              <a:rPr lang="en-US" dirty="0"/>
              <a:t> </a:t>
            </a:r>
            <a:r>
              <a:rPr lang="en-US" dirty="0" err="1"/>
              <a:t>tempat</a:t>
            </a:r>
            <a:r>
              <a:rPr lang="en-US" dirty="0"/>
              <a:t> trauma/scar</a:t>
            </a:r>
          </a:p>
          <a:p>
            <a:r>
              <a:rPr lang="en-US" dirty="0" err="1"/>
              <a:t>Sinar</a:t>
            </a:r>
            <a:r>
              <a:rPr lang="en-US" dirty="0"/>
              <a:t> UV &amp; </a:t>
            </a:r>
            <a:r>
              <a:rPr lang="en-US" dirty="0" err="1"/>
              <a:t>sinar</a:t>
            </a:r>
            <a:r>
              <a:rPr lang="en-US" dirty="0"/>
              <a:t> </a:t>
            </a:r>
            <a:r>
              <a:rPr lang="en-US" dirty="0" err="1"/>
              <a:t>matahari</a:t>
            </a:r>
            <a:r>
              <a:rPr lang="en-US" dirty="0"/>
              <a:t> </a:t>
            </a:r>
            <a:r>
              <a:rPr lang="en-US" dirty="0" err="1"/>
              <a:t>dapat</a:t>
            </a:r>
            <a:r>
              <a:rPr lang="en-US" dirty="0"/>
              <a:t> </a:t>
            </a:r>
            <a:r>
              <a:rPr lang="en-US" dirty="0" err="1"/>
              <a:t>menjadi</a:t>
            </a:r>
            <a:r>
              <a:rPr lang="en-US" dirty="0"/>
              <a:t> </a:t>
            </a:r>
            <a:r>
              <a:rPr lang="en-US" dirty="0" err="1"/>
              <a:t>faktor</a:t>
            </a:r>
            <a:r>
              <a:rPr lang="en-US" dirty="0"/>
              <a:t> </a:t>
            </a:r>
            <a:r>
              <a:rPr lang="en-US" dirty="0" err="1"/>
              <a:t>pencetus</a:t>
            </a:r>
            <a:endParaRPr lang="en-US" dirty="0"/>
          </a:p>
          <a:p>
            <a:r>
              <a:rPr lang="en-US" dirty="0" err="1"/>
              <a:t>Gatal-gatal</a:t>
            </a:r>
            <a:r>
              <a:rPr lang="en-US" dirty="0"/>
              <a:t> </a:t>
            </a:r>
            <a:r>
              <a:rPr lang="en-US" dirty="0" err="1"/>
              <a:t>atau</a:t>
            </a:r>
            <a:r>
              <a:rPr lang="en-US" dirty="0"/>
              <a:t> </a:t>
            </a:r>
            <a:r>
              <a:rPr lang="en-US" dirty="0" err="1"/>
              <a:t>tidak</a:t>
            </a:r>
            <a:r>
              <a:rPr lang="en-US" dirty="0">
                <a:sym typeface="Wingdings" pitchFamily="2" charset="2"/>
              </a:rPr>
              <a:t> </a:t>
            </a:r>
            <a:r>
              <a:rPr lang="en-US" dirty="0" err="1">
                <a:sym typeface="Wingdings" pitchFamily="2" charset="2"/>
              </a:rPr>
              <a:t>iritasi</a:t>
            </a:r>
            <a:endParaRPr lang="en-US" dirty="0"/>
          </a:p>
        </p:txBody>
      </p:sp>
      <p:sp>
        <p:nvSpPr>
          <p:cNvPr id="4" name="TextBox 3"/>
          <p:cNvSpPr txBox="1"/>
          <p:nvPr/>
        </p:nvSpPr>
        <p:spPr>
          <a:xfrm>
            <a:off x="7239000" y="2392740"/>
            <a:ext cx="1676399" cy="1569660"/>
          </a:xfrm>
          <a:prstGeom prst="rect">
            <a:avLst/>
          </a:prstGeom>
          <a:noFill/>
        </p:spPr>
        <p:txBody>
          <a:bodyPr wrap="square" rtlCol="0">
            <a:spAutoFit/>
          </a:bodyPr>
          <a:lstStyle/>
          <a:p>
            <a:r>
              <a:rPr lang="en-US" sz="2400" dirty="0" err="1"/>
              <a:t>Kobner</a:t>
            </a:r>
            <a:r>
              <a:rPr lang="en-US" sz="2400" dirty="0"/>
              <a:t>/  </a:t>
            </a:r>
            <a:r>
              <a:rPr lang="en-US" sz="2400" dirty="0" err="1"/>
              <a:t>isomorpic</a:t>
            </a:r>
            <a:r>
              <a:rPr lang="en-US" sz="2400" dirty="0"/>
              <a:t>  </a:t>
            </a:r>
            <a:r>
              <a:rPr lang="en-US" sz="2400" dirty="0" err="1"/>
              <a:t>fenomena</a:t>
            </a:r>
            <a:endParaRPr lang="en-US" sz="2400" dirty="0"/>
          </a:p>
          <a:p>
            <a:endParaRPr lang="en-US" sz="2400" dirty="0"/>
          </a:p>
        </p:txBody>
      </p:sp>
      <p:sp>
        <p:nvSpPr>
          <p:cNvPr id="5" name="Right Brace 4"/>
          <p:cNvSpPr/>
          <p:nvPr/>
        </p:nvSpPr>
        <p:spPr>
          <a:xfrm>
            <a:off x="6705600" y="1981200"/>
            <a:ext cx="533400" cy="2209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idx="4294967295"/>
          </p:nvPr>
        </p:nvSpPr>
        <p:spPr>
          <a:xfrm>
            <a:off x="0" y="381000"/>
            <a:ext cx="9144000" cy="1066800"/>
          </a:xfrm>
        </p:spPr>
        <p:txBody>
          <a:bodyPr>
            <a:noAutofit/>
          </a:bodyPr>
          <a:lstStyle/>
          <a:p>
            <a:pPr algn="ctr" eaLnBrk="1" hangingPunct="1">
              <a:defRPr/>
            </a:pPr>
            <a:r>
              <a:rPr lang="en-US" sz="3200" b="1" dirty="0">
                <a:effectLst>
                  <a:outerShdw blurRad="38100" dist="38100" dir="2700000" algn="tl">
                    <a:srgbClr val="000000"/>
                  </a:outerShdw>
                </a:effectLst>
              </a:rPr>
              <a:t>PSORIASIS IS NOT  JUST A SKIN DISEASE</a:t>
            </a:r>
            <a:endParaRPr lang="en-US" sz="3200" b="1" dirty="0">
              <a:effectLst>
                <a:outerShdw blurRad="38100" dist="38100" dir="2700000" algn="tl">
                  <a:srgbClr val="000000"/>
                </a:outerShdw>
              </a:effectLst>
              <a:latin typeface="Helvetica" pitchFamily="8" charset="0"/>
            </a:endParaRPr>
          </a:p>
        </p:txBody>
      </p:sp>
      <p:sp>
        <p:nvSpPr>
          <p:cNvPr id="585731" name="Rectangle 3"/>
          <p:cNvSpPr>
            <a:spLocks noGrp="1" noChangeArrowheads="1"/>
          </p:cNvSpPr>
          <p:nvPr>
            <p:ph type="body" idx="4294967295"/>
          </p:nvPr>
        </p:nvSpPr>
        <p:spPr>
          <a:xfrm>
            <a:off x="381000" y="1752600"/>
            <a:ext cx="8382000" cy="4953000"/>
          </a:xfrm>
        </p:spPr>
        <p:txBody>
          <a:bodyPr/>
          <a:lstStyle/>
          <a:p>
            <a:pPr eaLnBrk="1" hangingPunct="1">
              <a:lnSpc>
                <a:spcPct val="90000"/>
              </a:lnSpc>
              <a:defRPr/>
            </a:pPr>
            <a:r>
              <a:rPr lang="en-US" sz="2800" b="1" dirty="0">
                <a:solidFill>
                  <a:schemeClr val="tx2"/>
                </a:solidFill>
              </a:rPr>
              <a:t>Psoriatic arthritis</a:t>
            </a:r>
            <a:r>
              <a:rPr lang="en-US" sz="2800" b="1" dirty="0"/>
              <a:t>  </a:t>
            </a:r>
            <a:r>
              <a:rPr lang="en-US" sz="2800" b="1" dirty="0" err="1"/>
              <a:t>terjadi</a:t>
            </a:r>
            <a:r>
              <a:rPr lang="en-US" sz="2800" b="1" dirty="0"/>
              <a:t> </a:t>
            </a:r>
            <a:r>
              <a:rPr lang="en-US" sz="2800" b="1" dirty="0" err="1"/>
              <a:t>kira-kira</a:t>
            </a:r>
            <a:r>
              <a:rPr lang="en-US" sz="2800" b="1" dirty="0"/>
              <a:t> 30% </a:t>
            </a:r>
            <a:r>
              <a:rPr lang="en-US" sz="2800" b="1" dirty="0" err="1"/>
              <a:t>pada</a:t>
            </a:r>
            <a:r>
              <a:rPr lang="en-US" sz="2800" b="1" dirty="0"/>
              <a:t>  </a:t>
            </a:r>
            <a:r>
              <a:rPr lang="en-US" sz="2800" b="1" dirty="0" err="1"/>
              <a:t>pasien</a:t>
            </a:r>
            <a:r>
              <a:rPr lang="en-US" sz="2800" b="1" dirty="0"/>
              <a:t> </a:t>
            </a:r>
            <a:r>
              <a:rPr lang="en-US" sz="2800" b="1" dirty="0" err="1"/>
              <a:t>dengan</a:t>
            </a:r>
            <a:r>
              <a:rPr lang="en-US" sz="2800" b="1" dirty="0"/>
              <a:t> psoriasis</a:t>
            </a:r>
          </a:p>
          <a:p>
            <a:pPr eaLnBrk="1" hangingPunct="1">
              <a:lnSpc>
                <a:spcPct val="90000"/>
              </a:lnSpc>
              <a:defRPr/>
            </a:pPr>
            <a:r>
              <a:rPr lang="en-US" sz="2800" b="1" dirty="0" err="1">
                <a:solidFill>
                  <a:schemeClr val="tx2"/>
                </a:solidFill>
              </a:rPr>
              <a:t>Depresi</a:t>
            </a:r>
            <a:r>
              <a:rPr lang="en-US" sz="2800" b="1" dirty="0">
                <a:solidFill>
                  <a:schemeClr val="tx2"/>
                </a:solidFill>
              </a:rPr>
              <a:t> </a:t>
            </a:r>
            <a:r>
              <a:rPr lang="en-US" sz="2800" b="1" dirty="0" err="1">
                <a:solidFill>
                  <a:schemeClr val="tx2"/>
                </a:solidFill>
              </a:rPr>
              <a:t>dan</a:t>
            </a:r>
            <a:r>
              <a:rPr lang="en-US" sz="2800" b="1" dirty="0">
                <a:solidFill>
                  <a:schemeClr val="tx2"/>
                </a:solidFill>
              </a:rPr>
              <a:t> </a:t>
            </a:r>
            <a:r>
              <a:rPr lang="en-US" sz="2800" b="1" dirty="0" err="1">
                <a:solidFill>
                  <a:schemeClr val="tx2"/>
                </a:solidFill>
              </a:rPr>
              <a:t>penggunaan</a:t>
            </a:r>
            <a:r>
              <a:rPr lang="en-US" sz="2800" b="1" dirty="0">
                <a:solidFill>
                  <a:schemeClr val="tx2"/>
                </a:solidFill>
              </a:rPr>
              <a:t> </a:t>
            </a:r>
            <a:r>
              <a:rPr lang="en-US" sz="2800" b="1" dirty="0" err="1">
                <a:solidFill>
                  <a:schemeClr val="tx2"/>
                </a:solidFill>
              </a:rPr>
              <a:t>alkohol</a:t>
            </a:r>
            <a:r>
              <a:rPr lang="en-US" sz="2800" b="1" dirty="0">
                <a:solidFill>
                  <a:schemeClr val="tx2"/>
                </a:solidFill>
              </a:rPr>
              <a:t> b/d </a:t>
            </a:r>
            <a:r>
              <a:rPr lang="en-US" sz="2800" b="1" dirty="0"/>
              <a:t>psoriasis</a:t>
            </a:r>
          </a:p>
          <a:p>
            <a:pPr eaLnBrk="1" hangingPunct="1">
              <a:lnSpc>
                <a:spcPct val="90000"/>
              </a:lnSpc>
              <a:defRPr/>
            </a:pPr>
            <a:r>
              <a:rPr lang="en-US" sz="2800" b="1" dirty="0">
                <a:solidFill>
                  <a:schemeClr val="tx2"/>
                </a:solidFill>
              </a:rPr>
              <a:t>Obesity</a:t>
            </a:r>
            <a:r>
              <a:rPr lang="en-US" sz="2800" b="1" dirty="0"/>
              <a:t>  </a:t>
            </a:r>
            <a:r>
              <a:rPr lang="en-US" sz="2800" b="1" dirty="0" err="1"/>
              <a:t>mungkin</a:t>
            </a:r>
            <a:r>
              <a:rPr lang="en-US" sz="2800" b="1" dirty="0"/>
              <a:t> </a:t>
            </a:r>
            <a:r>
              <a:rPr lang="en-US" sz="2800" b="1" dirty="0" err="1"/>
              <a:t>mjd</a:t>
            </a:r>
            <a:r>
              <a:rPr lang="en-US" sz="2800" b="1" dirty="0"/>
              <a:t> </a:t>
            </a:r>
            <a:r>
              <a:rPr lang="en-US" sz="2800" b="1" dirty="0" err="1"/>
              <a:t>faktor</a:t>
            </a:r>
            <a:r>
              <a:rPr lang="en-US" sz="2800" b="1" dirty="0"/>
              <a:t> </a:t>
            </a:r>
            <a:r>
              <a:rPr lang="en-US" sz="2800" b="1" dirty="0" err="1"/>
              <a:t>resiko</a:t>
            </a:r>
            <a:endParaRPr lang="en-US" sz="2800" b="1" dirty="0"/>
          </a:p>
          <a:p>
            <a:pPr eaLnBrk="1" hangingPunct="1">
              <a:lnSpc>
                <a:spcPct val="90000"/>
              </a:lnSpc>
              <a:defRPr/>
            </a:pPr>
            <a:r>
              <a:rPr lang="en-US" sz="2800" b="1" dirty="0"/>
              <a:t>Psoriasis </a:t>
            </a:r>
            <a:r>
              <a:rPr lang="en-US" sz="2800" b="1" dirty="0" err="1"/>
              <a:t>berat</a:t>
            </a:r>
            <a:r>
              <a:rPr lang="en-US" sz="2800" b="1" dirty="0"/>
              <a:t> </a:t>
            </a:r>
            <a:r>
              <a:rPr lang="en-US" sz="2800" b="1" dirty="0" err="1"/>
              <a:t>b.d</a:t>
            </a:r>
            <a:r>
              <a:rPr lang="en-US" sz="2800" b="1" dirty="0"/>
              <a:t> 7x </a:t>
            </a:r>
            <a:r>
              <a:rPr lang="en-US" sz="2800" b="1" dirty="0" err="1"/>
              <a:t>resiko</a:t>
            </a:r>
            <a:r>
              <a:rPr lang="en-US" sz="2800" b="1" dirty="0"/>
              <a:t> </a:t>
            </a:r>
            <a:r>
              <a:rPr lang="en-US" sz="2800" b="1" dirty="0" err="1"/>
              <a:t>berkembangnya</a:t>
            </a:r>
            <a:r>
              <a:rPr lang="en-US" sz="2800" b="1" dirty="0"/>
              <a:t> </a:t>
            </a:r>
            <a:r>
              <a:rPr lang="en-US" sz="2800" b="1" dirty="0">
                <a:solidFill>
                  <a:schemeClr val="tx2"/>
                </a:solidFill>
              </a:rPr>
              <a:t>myocardial infarction</a:t>
            </a:r>
            <a:r>
              <a:rPr lang="en-US" sz="2800" b="1" dirty="0"/>
              <a:t>, </a:t>
            </a:r>
            <a:r>
              <a:rPr lang="en-US" sz="2800" b="1" dirty="0" err="1"/>
              <a:t>khususnya</a:t>
            </a:r>
            <a:r>
              <a:rPr lang="en-US" sz="2800" b="1" dirty="0"/>
              <a:t> </a:t>
            </a:r>
            <a:r>
              <a:rPr lang="en-US" sz="2800" b="1" dirty="0" err="1"/>
              <a:t>usia</a:t>
            </a:r>
            <a:r>
              <a:rPr lang="en-US" sz="2800" b="1" dirty="0"/>
              <a:t> </a:t>
            </a:r>
            <a:r>
              <a:rPr lang="en-US" sz="2800" b="1" dirty="0" err="1"/>
              <a:t>muda</a:t>
            </a:r>
            <a:endParaRPr lang="en-US" sz="2800" b="1" dirty="0"/>
          </a:p>
          <a:p>
            <a:pPr eaLnBrk="1" hangingPunct="1">
              <a:lnSpc>
                <a:spcPct val="90000"/>
              </a:lnSpc>
              <a:defRPr/>
            </a:pPr>
            <a:r>
              <a:rPr lang="en-US" sz="2800" b="1" dirty="0" err="1"/>
              <a:t>Mortalitas</a:t>
            </a:r>
            <a:r>
              <a:rPr lang="en-US" sz="2800" b="1" dirty="0"/>
              <a:t> </a:t>
            </a:r>
            <a:r>
              <a:rPr lang="en-US" sz="2800" b="1" dirty="0" err="1"/>
              <a:t>meningkat</a:t>
            </a:r>
            <a:r>
              <a:rPr lang="en-US" sz="2800" b="1" dirty="0"/>
              <a:t> </a:t>
            </a:r>
            <a:r>
              <a:rPr lang="en-US" sz="2800" b="1" dirty="0" err="1"/>
              <a:t>pada</a:t>
            </a:r>
            <a:r>
              <a:rPr lang="en-US" sz="2800" b="1" dirty="0"/>
              <a:t> psoriasis </a:t>
            </a:r>
            <a:r>
              <a:rPr lang="en-US" sz="2800" b="1" dirty="0" err="1"/>
              <a:t>berat</a:t>
            </a:r>
            <a:endParaRPr lang="en-US" sz="28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Scalp psoriasis</a:t>
            </a:r>
          </a:p>
        </p:txBody>
      </p:sp>
      <p:sp>
        <p:nvSpPr>
          <p:cNvPr id="3" name="Content Placeholder 2"/>
          <p:cNvSpPr>
            <a:spLocks noGrp="1"/>
          </p:cNvSpPr>
          <p:nvPr>
            <p:ph idx="1"/>
          </p:nvPr>
        </p:nvSpPr>
        <p:spPr/>
        <p:txBody>
          <a:bodyPr/>
          <a:lstStyle/>
          <a:p>
            <a:r>
              <a:rPr lang="en-US" dirty="0" err="1"/>
              <a:t>Sering</a:t>
            </a:r>
            <a:r>
              <a:rPr lang="en-US" dirty="0"/>
              <a:t> </a:t>
            </a:r>
            <a:r>
              <a:rPr lang="en-US" dirty="0" err="1"/>
              <a:t>terjadi</a:t>
            </a:r>
            <a:endParaRPr lang="en-US" dirty="0"/>
          </a:p>
          <a:p>
            <a:r>
              <a:rPr lang="en-US" dirty="0" err="1"/>
              <a:t>Sulit</a:t>
            </a:r>
            <a:r>
              <a:rPr lang="en-US" dirty="0"/>
              <a:t> </a:t>
            </a:r>
            <a:r>
              <a:rPr lang="en-US" dirty="0" err="1"/>
              <a:t>dibedakan</a:t>
            </a:r>
            <a:r>
              <a:rPr lang="en-US" dirty="0"/>
              <a:t> </a:t>
            </a:r>
            <a:r>
              <a:rPr lang="en-US" dirty="0" err="1"/>
              <a:t>dengan</a:t>
            </a:r>
            <a:r>
              <a:rPr lang="en-US" dirty="0"/>
              <a:t> severe </a:t>
            </a:r>
            <a:r>
              <a:rPr lang="en-US" dirty="0" err="1"/>
              <a:t>seborrhoeic</a:t>
            </a:r>
            <a:r>
              <a:rPr lang="en-US" dirty="0"/>
              <a:t> dermatitis</a:t>
            </a:r>
          </a:p>
          <a:p>
            <a:r>
              <a:rPr lang="en-US" dirty="0" err="1"/>
              <a:t>Lebih</a:t>
            </a:r>
            <a:r>
              <a:rPr lang="en-US" dirty="0"/>
              <a:t> </a:t>
            </a:r>
            <a:r>
              <a:rPr lang="en-US" dirty="0" err="1"/>
              <a:t>tebal</a:t>
            </a:r>
            <a:endParaRPr lang="en-US" dirty="0"/>
          </a:p>
          <a:p>
            <a:r>
              <a:rPr lang="en-US" dirty="0" err="1"/>
              <a:t>Lesi</a:t>
            </a:r>
            <a:r>
              <a:rPr lang="en-US" dirty="0"/>
              <a:t> </a:t>
            </a:r>
            <a:r>
              <a:rPr lang="en-US" dirty="0" err="1"/>
              <a:t>dapat</a:t>
            </a:r>
            <a:r>
              <a:rPr lang="en-US" dirty="0"/>
              <a:t> </a:t>
            </a:r>
            <a:r>
              <a:rPr lang="en-US" dirty="0" err="1"/>
              <a:t>berupa</a:t>
            </a:r>
            <a:r>
              <a:rPr lang="en-US" dirty="0"/>
              <a:t> 1 </a:t>
            </a:r>
            <a:r>
              <a:rPr lang="en-US" dirty="0" err="1"/>
              <a:t>atau</a:t>
            </a:r>
            <a:r>
              <a:rPr lang="en-US" dirty="0"/>
              <a:t> 2</a:t>
            </a:r>
          </a:p>
          <a:p>
            <a:r>
              <a:rPr lang="en-US" dirty="0" err="1"/>
              <a:t>Sisik</a:t>
            </a:r>
            <a:r>
              <a:rPr lang="en-US" dirty="0"/>
              <a:t>  </a:t>
            </a:r>
            <a:r>
              <a:rPr lang="en-US" dirty="0" err="1"/>
              <a:t>sangat</a:t>
            </a:r>
            <a:r>
              <a:rPr lang="en-US" dirty="0"/>
              <a:t> </a:t>
            </a:r>
            <a:r>
              <a:rPr lang="en-US" dirty="0" err="1"/>
              <a:t>tebal</a:t>
            </a:r>
            <a:r>
              <a:rPr lang="en-US" dirty="0"/>
              <a:t> </a:t>
            </a:r>
            <a:r>
              <a:rPr lang="en-US" dirty="0" err="1"/>
              <a:t>dan</a:t>
            </a:r>
            <a:r>
              <a:rPr lang="en-US" dirty="0"/>
              <a:t> </a:t>
            </a:r>
            <a:r>
              <a:rPr lang="en-US" dirty="0" err="1"/>
              <a:t>merusak</a:t>
            </a:r>
            <a:r>
              <a:rPr lang="en-US" dirty="0"/>
              <a:t> </a:t>
            </a:r>
            <a:r>
              <a:rPr lang="en-US" dirty="0" err="1"/>
              <a:t>ujung</a:t>
            </a:r>
            <a:r>
              <a:rPr lang="en-US" dirty="0"/>
              <a:t> </a:t>
            </a:r>
            <a:r>
              <a:rPr lang="en-US" dirty="0" err="1"/>
              <a:t>rambut</a:t>
            </a:r>
            <a:r>
              <a:rPr lang="en-US" dirty="0">
                <a:sym typeface="Wingdings" pitchFamily="2" charset="2"/>
              </a:rPr>
              <a:t> </a:t>
            </a:r>
            <a:r>
              <a:rPr lang="en-US" dirty="0" err="1">
                <a:sym typeface="Wingdings" pitchFamily="2" charset="2"/>
              </a:rPr>
              <a:t>fenomena</a:t>
            </a:r>
            <a:r>
              <a:rPr lang="en-US" dirty="0">
                <a:sym typeface="Wingdings" pitchFamily="2" charset="2"/>
              </a:rPr>
              <a:t>  </a:t>
            </a:r>
            <a:r>
              <a:rPr lang="en-US" i="1" dirty="0" err="1"/>
              <a:t>pityriasis</a:t>
            </a:r>
            <a:r>
              <a:rPr lang="en-US" i="1" dirty="0"/>
              <a:t> </a:t>
            </a:r>
            <a:r>
              <a:rPr lang="en-US" i="1" dirty="0" err="1"/>
              <a:t>amiantacea</a:t>
            </a:r>
            <a:endParaRPr lang="en-US" i="1" dirty="0"/>
          </a:p>
          <a:p>
            <a:r>
              <a:rPr lang="en-US" dirty="0" err="1"/>
              <a:t>Rambut</a:t>
            </a:r>
            <a:r>
              <a:rPr lang="en-US" dirty="0"/>
              <a:t> </a:t>
            </a:r>
            <a:r>
              <a:rPr lang="en-US" dirty="0" err="1"/>
              <a:t>rontok</a:t>
            </a:r>
            <a:r>
              <a:rPr lang="en-US" dirty="0"/>
              <a:t> </a:t>
            </a:r>
            <a:r>
              <a:rPr lang="en-US" dirty="0" err="1"/>
              <a:t>jika</a:t>
            </a:r>
            <a:r>
              <a:rPr lang="en-US" dirty="0"/>
              <a:t> </a:t>
            </a:r>
            <a:r>
              <a:rPr lang="en-US" dirty="0" err="1"/>
              <a:t>terjadi</a:t>
            </a:r>
            <a:r>
              <a:rPr lang="en-US" dirty="0"/>
              <a:t> </a:t>
            </a:r>
            <a:r>
              <a:rPr lang="en-US" i="1" dirty="0"/>
              <a:t>severe scalp psoriasis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Nail psoriasis</a:t>
            </a:r>
          </a:p>
        </p:txBody>
      </p:sp>
      <p:sp>
        <p:nvSpPr>
          <p:cNvPr id="3" name="Content Placeholder 2"/>
          <p:cNvSpPr>
            <a:spLocks noGrp="1"/>
          </p:cNvSpPr>
          <p:nvPr>
            <p:ph idx="1"/>
          </p:nvPr>
        </p:nvSpPr>
        <p:spPr>
          <a:xfrm>
            <a:off x="457200" y="1775191"/>
            <a:ext cx="8229600" cy="2644409"/>
          </a:xfrm>
        </p:spPr>
        <p:txBody>
          <a:bodyPr/>
          <a:lstStyle/>
          <a:p>
            <a:r>
              <a:rPr lang="en-US" dirty="0" err="1"/>
              <a:t>Bentuk</a:t>
            </a:r>
            <a:r>
              <a:rPr lang="en-US" dirty="0"/>
              <a:t> kuku abnormal</a:t>
            </a:r>
          </a:p>
          <a:p>
            <a:r>
              <a:rPr lang="en-US" dirty="0" err="1"/>
              <a:t>Perubahan</a:t>
            </a:r>
            <a:r>
              <a:rPr lang="en-US" dirty="0"/>
              <a:t> kuku </a:t>
            </a:r>
            <a:r>
              <a:rPr lang="en-US" dirty="0" err="1"/>
              <a:t>sering</a:t>
            </a:r>
            <a:r>
              <a:rPr lang="en-US" dirty="0"/>
              <a:t> </a:t>
            </a:r>
            <a:r>
              <a:rPr lang="en-US" dirty="0" err="1"/>
              <a:t>terjadi</a:t>
            </a:r>
            <a:r>
              <a:rPr lang="en-US" dirty="0"/>
              <a:t> </a:t>
            </a:r>
            <a:r>
              <a:rPr lang="en-US" dirty="0" err="1"/>
              <a:t>pada</a:t>
            </a:r>
            <a:r>
              <a:rPr lang="en-US" dirty="0"/>
              <a:t> </a:t>
            </a:r>
            <a:r>
              <a:rPr lang="en-US" dirty="0" err="1"/>
              <a:t>arthropathic</a:t>
            </a:r>
            <a:r>
              <a:rPr lang="en-US" dirty="0"/>
              <a:t>  psoriasis</a:t>
            </a:r>
          </a:p>
          <a:p>
            <a:r>
              <a:rPr lang="en-US" dirty="0" err="1"/>
              <a:t>Kondisi</a:t>
            </a:r>
            <a:r>
              <a:rPr lang="en-US" dirty="0"/>
              <a:t> </a:t>
            </a:r>
            <a:r>
              <a:rPr lang="en-US" dirty="0" err="1"/>
              <a:t>klinik</a:t>
            </a:r>
            <a:r>
              <a:rPr lang="en-US" dirty="0"/>
              <a:t> yang </a:t>
            </a:r>
            <a:r>
              <a:rPr lang="en-US" dirty="0" err="1"/>
              <a:t>sering</a:t>
            </a:r>
            <a:r>
              <a:rPr lang="en-US" dirty="0"/>
              <a:t> </a:t>
            </a:r>
            <a:r>
              <a:rPr lang="en-US" dirty="0" err="1"/>
              <a:t>ditemukan</a:t>
            </a:r>
            <a:r>
              <a:rPr lang="en-US" dirty="0"/>
              <a:t>: pitting </a:t>
            </a:r>
            <a:r>
              <a:rPr lang="en-US" dirty="0" err="1"/>
              <a:t>dan</a:t>
            </a:r>
            <a:r>
              <a:rPr lang="en-US" dirty="0"/>
              <a:t> </a:t>
            </a:r>
            <a:r>
              <a:rPr lang="en-US" dirty="0" err="1"/>
              <a:t>onycholysis</a:t>
            </a:r>
            <a:endParaRPr lang="en-US" dirty="0"/>
          </a:p>
          <a:p>
            <a:endParaRPr lang="en-US" dirty="0"/>
          </a:p>
        </p:txBody>
      </p:sp>
      <p:pic>
        <p:nvPicPr>
          <p:cNvPr id="6147" name="Picture 3"/>
          <p:cNvPicPr>
            <a:picLocks noChangeAspect="1" noChangeArrowheads="1"/>
          </p:cNvPicPr>
          <p:nvPr/>
        </p:nvPicPr>
        <p:blipFill>
          <a:blip r:embed="rId2"/>
          <a:srcRect/>
          <a:stretch>
            <a:fillRect/>
          </a:stretch>
        </p:blipFill>
        <p:spPr bwMode="auto">
          <a:xfrm>
            <a:off x="990600" y="4419600"/>
            <a:ext cx="2066925" cy="22098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a:srcRect/>
          <a:stretch>
            <a:fillRect/>
          </a:stretch>
        </p:blipFill>
        <p:spPr bwMode="auto">
          <a:xfrm>
            <a:off x="3505200" y="4419600"/>
            <a:ext cx="2076450" cy="2200275"/>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img0083"/>
          <p:cNvPicPr>
            <a:picLocks noChangeAspect="1" noChangeArrowheads="1"/>
          </p:cNvPicPr>
          <p:nvPr/>
        </p:nvPicPr>
        <p:blipFill>
          <a:blip r:embed="rId3"/>
          <a:srcRect b="24712"/>
          <a:stretch>
            <a:fillRect/>
          </a:stretch>
        </p:blipFill>
        <p:spPr bwMode="auto">
          <a:xfrm>
            <a:off x="3746500" y="3429000"/>
            <a:ext cx="2870200" cy="3429000"/>
          </a:xfrm>
          <a:prstGeom prst="rect">
            <a:avLst/>
          </a:prstGeom>
          <a:noFill/>
          <a:ln w="9525">
            <a:noFill/>
            <a:miter lim="800000"/>
            <a:headEnd/>
            <a:tailEnd/>
          </a:ln>
        </p:spPr>
      </p:pic>
      <p:pic>
        <p:nvPicPr>
          <p:cNvPr id="17411" name="Picture 6" descr="img0089"/>
          <p:cNvPicPr>
            <a:picLocks noChangeAspect="1" noChangeArrowheads="1"/>
          </p:cNvPicPr>
          <p:nvPr/>
        </p:nvPicPr>
        <p:blipFill>
          <a:blip r:embed="rId4"/>
          <a:srcRect t="28847"/>
          <a:stretch>
            <a:fillRect/>
          </a:stretch>
        </p:blipFill>
        <p:spPr bwMode="auto">
          <a:xfrm>
            <a:off x="0" y="2286000"/>
            <a:ext cx="3810000" cy="1951037"/>
          </a:xfrm>
          <a:prstGeom prst="rect">
            <a:avLst/>
          </a:prstGeom>
          <a:noFill/>
          <a:ln w="9525">
            <a:noFill/>
            <a:miter lim="800000"/>
            <a:headEnd/>
            <a:tailEnd/>
          </a:ln>
        </p:spPr>
      </p:pic>
      <p:pic>
        <p:nvPicPr>
          <p:cNvPr id="17412" name="Picture 7" descr="img0041"/>
          <p:cNvPicPr>
            <a:picLocks noChangeAspect="1" noChangeArrowheads="1"/>
          </p:cNvPicPr>
          <p:nvPr/>
        </p:nvPicPr>
        <p:blipFill>
          <a:blip r:embed="rId5"/>
          <a:srcRect l="55901" b="18672"/>
          <a:stretch>
            <a:fillRect/>
          </a:stretch>
        </p:blipFill>
        <p:spPr bwMode="auto">
          <a:xfrm>
            <a:off x="6654800" y="0"/>
            <a:ext cx="2489200" cy="3663950"/>
          </a:xfrm>
          <a:prstGeom prst="rect">
            <a:avLst/>
          </a:prstGeom>
          <a:noFill/>
          <a:ln w="9525">
            <a:noFill/>
            <a:miter lim="800000"/>
            <a:headEnd/>
            <a:tailEnd/>
          </a:ln>
        </p:spPr>
      </p:pic>
      <p:pic>
        <p:nvPicPr>
          <p:cNvPr id="17413" name="Picture 8" descr="img0017"/>
          <p:cNvPicPr>
            <a:picLocks noChangeAspect="1" noChangeArrowheads="1"/>
          </p:cNvPicPr>
          <p:nvPr/>
        </p:nvPicPr>
        <p:blipFill>
          <a:blip r:embed="rId6"/>
          <a:srcRect t="16290" b="9050"/>
          <a:stretch>
            <a:fillRect/>
          </a:stretch>
        </p:blipFill>
        <p:spPr bwMode="auto">
          <a:xfrm>
            <a:off x="3810000" y="0"/>
            <a:ext cx="2859088" cy="3611563"/>
          </a:xfrm>
          <a:prstGeom prst="rect">
            <a:avLst/>
          </a:prstGeom>
          <a:noFill/>
          <a:ln w="9525">
            <a:noFill/>
            <a:miter lim="800000"/>
            <a:headEnd/>
            <a:tailEnd/>
          </a:ln>
        </p:spPr>
      </p:pic>
      <p:pic>
        <p:nvPicPr>
          <p:cNvPr id="17414" name="Picture 12" descr="img0043"/>
          <p:cNvPicPr>
            <a:picLocks noChangeAspect="1" noChangeArrowheads="1"/>
          </p:cNvPicPr>
          <p:nvPr/>
        </p:nvPicPr>
        <p:blipFill>
          <a:blip r:embed="rId7"/>
          <a:srcRect l="27361" t="6410" b="4272"/>
          <a:stretch>
            <a:fillRect/>
          </a:stretch>
        </p:blipFill>
        <p:spPr bwMode="auto">
          <a:xfrm>
            <a:off x="0" y="4204800"/>
            <a:ext cx="3810000" cy="2653200"/>
          </a:xfrm>
          <a:prstGeom prst="rect">
            <a:avLst/>
          </a:prstGeom>
          <a:noFill/>
          <a:ln w="9525">
            <a:noFill/>
            <a:miter lim="800000"/>
            <a:headEnd/>
            <a:tailEnd/>
          </a:ln>
        </p:spPr>
      </p:pic>
      <p:pic>
        <p:nvPicPr>
          <p:cNvPr id="17415" name="Picture 14" descr="DSC01155"/>
          <p:cNvPicPr>
            <a:picLocks noChangeAspect="1" noChangeArrowheads="1"/>
          </p:cNvPicPr>
          <p:nvPr/>
        </p:nvPicPr>
        <p:blipFill>
          <a:blip r:embed="rId8"/>
          <a:srcRect l="18750" t="23062" r="30750" b="23062"/>
          <a:stretch>
            <a:fillRect/>
          </a:stretch>
        </p:blipFill>
        <p:spPr bwMode="auto">
          <a:xfrm>
            <a:off x="6629400" y="3657600"/>
            <a:ext cx="2514600" cy="3200400"/>
          </a:xfrm>
          <a:prstGeom prst="rect">
            <a:avLst/>
          </a:prstGeom>
          <a:noFill/>
          <a:ln w="9525">
            <a:noFill/>
            <a:miter lim="800000"/>
            <a:headEnd/>
            <a:tailEnd/>
          </a:ln>
        </p:spPr>
      </p:pic>
      <p:pic>
        <p:nvPicPr>
          <p:cNvPr id="17416" name="Picture 18"/>
          <p:cNvPicPr>
            <a:picLocks noChangeAspect="1" noChangeArrowheads="1"/>
          </p:cNvPicPr>
          <p:nvPr/>
        </p:nvPicPr>
        <p:blipFill>
          <a:blip r:embed="rId9"/>
          <a:srcRect t="25778"/>
          <a:stretch>
            <a:fillRect/>
          </a:stretch>
        </p:blipFill>
        <p:spPr bwMode="auto">
          <a:xfrm>
            <a:off x="0" y="1"/>
            <a:ext cx="3810000" cy="2286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17410" name="Object 2"/>
          <p:cNvGraphicFramePr>
            <a:graphicFrameLocks noChangeAspect="1"/>
          </p:cNvGraphicFramePr>
          <p:nvPr/>
        </p:nvGraphicFramePr>
        <p:xfrm>
          <a:off x="0" y="0"/>
          <a:ext cx="9144000" cy="6988175"/>
        </p:xfrm>
        <a:graphic>
          <a:graphicData uri="http://schemas.openxmlformats.org/presentationml/2006/ole">
            <mc:AlternateContent xmlns:mc="http://schemas.openxmlformats.org/markup-compatibility/2006">
              <mc:Choice xmlns:v="urn:schemas-microsoft-com:vml" Requires="v">
                <p:oleObj spid="_x0000_s17412" name="PHOTO-PAINT" r:id="rId3" imgW="3078747" imgH="2200847" progId="CorelPHOTOPAINT.Image.14">
                  <p:embed/>
                </p:oleObj>
              </mc:Choice>
              <mc:Fallback>
                <p:oleObj name="PHOTO-PAINT" r:id="rId3" imgW="3078747" imgH="2200847" progId="CorelPHOTOPAINT.Image.1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8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Psoriatic kuku </a:t>
            </a:r>
            <a:r>
              <a:rPr lang="en-US" dirty="0" err="1"/>
              <a:t>berlubang</a:t>
            </a:r>
            <a:r>
              <a:rPr lang="en-US" dirty="0"/>
              <a:t> </a:t>
            </a:r>
            <a:r>
              <a:rPr lang="en-US" dirty="0" err="1"/>
              <a:t>terjadi</a:t>
            </a:r>
            <a:r>
              <a:rPr lang="en-US" dirty="0"/>
              <a:t> </a:t>
            </a:r>
            <a:r>
              <a:rPr lang="en-US" dirty="0" err="1"/>
              <a:t>lebih</a:t>
            </a:r>
            <a:r>
              <a:rPr lang="en-US" dirty="0"/>
              <a:t> </a:t>
            </a:r>
            <a:r>
              <a:rPr lang="en-US" dirty="0" err="1"/>
              <a:t>luas</a:t>
            </a:r>
            <a:r>
              <a:rPr lang="en-US" dirty="0"/>
              <a:t> </a:t>
            </a:r>
            <a:r>
              <a:rPr lang="en-US" dirty="0" err="1"/>
              <a:t>dan</a:t>
            </a:r>
            <a:r>
              <a:rPr lang="en-US" dirty="0"/>
              <a:t> </a:t>
            </a:r>
            <a:r>
              <a:rPr lang="en-US" dirty="0" err="1"/>
              <a:t>bentuk</a:t>
            </a:r>
            <a:r>
              <a:rPr lang="en-US" dirty="0"/>
              <a:t> </a:t>
            </a:r>
            <a:r>
              <a:rPr lang="en-US" dirty="0" err="1"/>
              <a:t>ireguler</a:t>
            </a:r>
            <a:endParaRPr lang="en-US" dirty="0"/>
          </a:p>
          <a:p>
            <a:r>
              <a:rPr lang="en-US" dirty="0" err="1"/>
              <a:t>Warna</a:t>
            </a:r>
            <a:r>
              <a:rPr lang="en-US" dirty="0"/>
              <a:t> </a:t>
            </a:r>
            <a:r>
              <a:rPr lang="en-US" dirty="0" err="1"/>
              <a:t>kemerahan</a:t>
            </a:r>
            <a:r>
              <a:rPr lang="en-US" dirty="0">
                <a:sym typeface="Wingdings" pitchFamily="2" charset="2"/>
              </a:rPr>
              <a:t> </a:t>
            </a:r>
            <a:r>
              <a:rPr lang="en-US" dirty="0" err="1">
                <a:sym typeface="Wingdings" pitchFamily="2" charset="2"/>
              </a:rPr>
              <a:t>diikuti</a:t>
            </a:r>
            <a:r>
              <a:rPr lang="en-US" dirty="0">
                <a:sym typeface="Wingdings" pitchFamily="2" charset="2"/>
              </a:rPr>
              <a:t> </a:t>
            </a:r>
            <a:r>
              <a:rPr lang="en-US" dirty="0" err="1">
                <a:sym typeface="Wingdings" pitchFamily="2" charset="2"/>
              </a:rPr>
              <a:t>bentukan</a:t>
            </a:r>
            <a:r>
              <a:rPr lang="en-US" dirty="0">
                <a:sym typeface="Wingdings" pitchFamily="2" charset="2"/>
              </a:rPr>
              <a:t> </a:t>
            </a:r>
            <a:r>
              <a:rPr lang="en-US" dirty="0"/>
              <a:t> salmon-pink rim</a:t>
            </a:r>
          </a:p>
          <a:p>
            <a:r>
              <a:rPr lang="en-US" dirty="0"/>
              <a:t>Kuku </a:t>
            </a:r>
            <a:r>
              <a:rPr lang="en-US" dirty="0" err="1"/>
              <a:t>menjadi</a:t>
            </a:r>
            <a:r>
              <a:rPr lang="en-US" dirty="0"/>
              <a:t> </a:t>
            </a:r>
            <a:r>
              <a:rPr lang="en-US" dirty="0" err="1"/>
              <a:t>abu-abu</a:t>
            </a:r>
            <a:r>
              <a:rPr lang="en-US" dirty="0"/>
              <a:t> </a:t>
            </a:r>
            <a:r>
              <a:rPr lang="en-US" dirty="0" err="1"/>
              <a:t>atau</a:t>
            </a:r>
            <a:r>
              <a:rPr lang="en-US" dirty="0"/>
              <a:t> </a:t>
            </a:r>
            <a:r>
              <a:rPr lang="en-US" dirty="0" err="1"/>
              <a:t>kuning</a:t>
            </a:r>
            <a:r>
              <a:rPr lang="en-US" dirty="0"/>
              <a:t> </a:t>
            </a:r>
          </a:p>
          <a:p>
            <a:r>
              <a:rPr lang="en-US" dirty="0" err="1"/>
              <a:t>Sangat</a:t>
            </a:r>
            <a:r>
              <a:rPr lang="en-US" dirty="0"/>
              <a:t> </a:t>
            </a:r>
            <a:r>
              <a:rPr lang="en-US" dirty="0" err="1"/>
              <a:t>Nyeri</a:t>
            </a:r>
            <a:r>
              <a:rPr lang="en-US" dirty="0"/>
              <a:t> </a:t>
            </a:r>
          </a:p>
          <a:p>
            <a:r>
              <a:rPr lang="en-US" dirty="0"/>
              <a:t>Kuku </a:t>
            </a:r>
            <a:r>
              <a:rPr lang="en-US" dirty="0" err="1"/>
              <a:t>berubah</a:t>
            </a:r>
            <a:r>
              <a:rPr lang="en-US" dirty="0"/>
              <a:t> </a:t>
            </a:r>
            <a:r>
              <a:rPr lang="en-US" dirty="0" err="1"/>
              <a:t>menjadi</a:t>
            </a:r>
            <a:r>
              <a:rPr lang="en-US" dirty="0"/>
              <a:t> </a:t>
            </a:r>
            <a:r>
              <a:rPr lang="en-US" dirty="0" err="1"/>
              <a:t>onycholysis</a:t>
            </a:r>
            <a:endParaRPr lang="en-US" dirty="0"/>
          </a:p>
          <a:p>
            <a:r>
              <a:rPr lang="en-US" dirty="0" err="1"/>
              <a:t>Dapat</a:t>
            </a:r>
            <a:r>
              <a:rPr lang="en-US" dirty="0"/>
              <a:t> </a:t>
            </a:r>
            <a:r>
              <a:rPr lang="en-US" dirty="0" err="1"/>
              <a:t>disertai</a:t>
            </a:r>
            <a:r>
              <a:rPr lang="en-US" dirty="0"/>
              <a:t> </a:t>
            </a:r>
            <a:r>
              <a:rPr lang="en-US" dirty="0" err="1"/>
              <a:t>penyakit</a:t>
            </a:r>
            <a:r>
              <a:rPr lang="en-US" dirty="0"/>
              <a:t> </a:t>
            </a:r>
            <a:r>
              <a:rPr lang="en-US" dirty="0" err="1"/>
              <a:t>penyerta</a:t>
            </a:r>
            <a:endParaRPr lang="en-US" dirty="0"/>
          </a:p>
          <a:p>
            <a:r>
              <a:rPr lang="en-US" dirty="0" err="1"/>
              <a:t>Dapat</a:t>
            </a:r>
            <a:r>
              <a:rPr lang="en-US" dirty="0"/>
              <a:t> </a:t>
            </a:r>
            <a:r>
              <a:rPr lang="en-US" dirty="0" err="1"/>
              <a:t>disertai</a:t>
            </a:r>
            <a:r>
              <a:rPr lang="en-US" dirty="0"/>
              <a:t> </a:t>
            </a:r>
            <a:r>
              <a:rPr lang="en-US" dirty="0" err="1"/>
              <a:t>pustula</a:t>
            </a:r>
            <a:r>
              <a:rPr lang="en-US" dirty="0">
                <a:sym typeface="Wingdings" pitchFamily="2" charset="2"/>
              </a:rPr>
              <a:t> </a:t>
            </a:r>
            <a:r>
              <a:rPr lang="en-US" dirty="0" err="1">
                <a:sym typeface="Wingdings" pitchFamily="2" charset="2"/>
              </a:rPr>
              <a:t>disebut</a:t>
            </a:r>
            <a:r>
              <a:rPr lang="en-US" dirty="0">
                <a:sym typeface="Wingdings" pitchFamily="2" charset="2"/>
              </a:rPr>
              <a:t> </a:t>
            </a:r>
            <a:r>
              <a:rPr lang="en-US" dirty="0" err="1">
                <a:sym typeface="Wingdings" pitchFamily="2" charset="2"/>
              </a:rPr>
              <a:t>dengan</a:t>
            </a:r>
            <a:r>
              <a:rPr lang="en-US" dirty="0">
                <a:sym typeface="Wingdings" pitchFamily="2" charset="2"/>
              </a:rPr>
              <a:t> </a:t>
            </a:r>
            <a:r>
              <a:rPr lang="en-US" dirty="0" err="1"/>
              <a:t>acrodermatitis</a:t>
            </a:r>
            <a:r>
              <a:rPr lang="en-US" dirty="0"/>
              <a:t> continua</a:t>
            </a:r>
          </a:p>
          <a:p>
            <a:r>
              <a:rPr lang="en-US" dirty="0"/>
              <a:t>Kuku </a:t>
            </a:r>
            <a:r>
              <a:rPr lang="en-US" dirty="0" err="1"/>
              <a:t>menjadi</a:t>
            </a:r>
            <a:r>
              <a:rPr lang="en-US" dirty="0"/>
              <a:t> </a:t>
            </a:r>
            <a:r>
              <a:rPr lang="en-US" dirty="0" err="1"/>
              <a:t>kasar</a:t>
            </a:r>
            <a:r>
              <a:rPr lang="en-US" dirty="0"/>
              <a:t> </a:t>
            </a:r>
            <a:r>
              <a:rPr lang="en-US" dirty="0" err="1"/>
              <a:t>dan</a:t>
            </a:r>
            <a:r>
              <a:rPr lang="en-US" dirty="0"/>
              <a:t> </a:t>
            </a:r>
            <a:r>
              <a:rPr lang="en-US" dirty="0" err="1"/>
              <a:t>tidak</a:t>
            </a:r>
            <a:r>
              <a:rPr lang="en-US" dirty="0"/>
              <a:t> </a:t>
            </a:r>
            <a:r>
              <a:rPr lang="en-US" dirty="0" err="1"/>
              <a:t>beraturan</a:t>
            </a:r>
            <a:r>
              <a:rPr lang="en-US" dirty="0"/>
              <a:t> </a:t>
            </a:r>
            <a:r>
              <a:rPr lang="en-US" dirty="0" err="1"/>
              <a:t>serta</a:t>
            </a:r>
            <a:r>
              <a:rPr lang="en-US" dirty="0"/>
              <a:t> </a:t>
            </a:r>
            <a:r>
              <a:rPr lang="en-US" dirty="0" err="1"/>
              <a:t>berubah</a:t>
            </a:r>
            <a:r>
              <a:rPr lang="en-US" dirty="0"/>
              <a:t> </a:t>
            </a:r>
            <a:r>
              <a:rPr lang="en-US" dirty="0" err="1"/>
              <a:t>warna</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srcRect/>
          <a:stretch>
            <a:fillRect/>
          </a:stretch>
        </p:blipFill>
        <p:spPr bwMode="auto">
          <a:xfrm>
            <a:off x="0" y="0"/>
            <a:ext cx="9144000" cy="6824676"/>
          </a:xfrm>
          <a:prstGeom prst="rect">
            <a:avLst/>
          </a:prstGeom>
          <a:noFill/>
          <a:ln w="9525">
            <a:noFill/>
            <a:miter lim="800000"/>
            <a:headEnd/>
            <a:tailEnd/>
          </a:ln>
          <a:effectLst/>
        </p:spPr>
      </p:pic>
      <p:sp>
        <p:nvSpPr>
          <p:cNvPr id="5" name="Oval 4"/>
          <p:cNvSpPr/>
          <p:nvPr/>
        </p:nvSpPr>
        <p:spPr>
          <a:xfrm>
            <a:off x="3124200" y="1066800"/>
            <a:ext cx="3276600" cy="3276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Guttate</a:t>
            </a:r>
            <a:r>
              <a:rPr lang="en-US" dirty="0"/>
              <a:t> psoriasis</a:t>
            </a:r>
          </a:p>
        </p:txBody>
      </p:sp>
      <p:sp>
        <p:nvSpPr>
          <p:cNvPr id="3" name="Content Placeholder 2"/>
          <p:cNvSpPr>
            <a:spLocks noGrp="1"/>
          </p:cNvSpPr>
          <p:nvPr>
            <p:ph idx="1"/>
          </p:nvPr>
        </p:nvSpPr>
        <p:spPr/>
        <p:txBody>
          <a:bodyPr/>
          <a:lstStyle/>
          <a:p>
            <a:r>
              <a:rPr lang="en-US" dirty="0" err="1"/>
              <a:t>Terjadi</a:t>
            </a:r>
            <a:r>
              <a:rPr lang="en-US" dirty="0"/>
              <a:t> </a:t>
            </a:r>
            <a:r>
              <a:rPr lang="en-US" dirty="0" err="1"/>
              <a:t>mendadak</a:t>
            </a:r>
            <a:r>
              <a:rPr lang="en-US" dirty="0"/>
              <a:t>, </a:t>
            </a:r>
            <a:r>
              <a:rPr lang="en-US" dirty="0" err="1"/>
              <a:t>diikuti</a:t>
            </a:r>
            <a:r>
              <a:rPr lang="en-US" dirty="0"/>
              <a:t> </a:t>
            </a:r>
            <a:r>
              <a:rPr lang="en-US" dirty="0" err="1"/>
              <a:t>infeksi</a:t>
            </a:r>
            <a:r>
              <a:rPr lang="en-US" dirty="0"/>
              <a:t> </a:t>
            </a:r>
            <a:r>
              <a:rPr lang="en-US" dirty="0" err="1"/>
              <a:t>tenggorokkan</a:t>
            </a:r>
            <a:r>
              <a:rPr lang="en-US" dirty="0"/>
              <a:t> </a:t>
            </a:r>
            <a:r>
              <a:rPr lang="en-US" dirty="0" err="1"/>
              <a:t>streptokokus</a:t>
            </a:r>
            <a:endParaRPr lang="en-US" dirty="0"/>
          </a:p>
          <a:p>
            <a:r>
              <a:rPr lang="id-ID" dirty="0"/>
              <a:t>Guttatepsoriasis psoriasis</a:t>
            </a:r>
            <a:r>
              <a:rPr lang="en-US" dirty="0">
                <a:sym typeface="Wingdings" pitchFamily="2" charset="2"/>
              </a:rPr>
              <a:t> </a:t>
            </a:r>
            <a:r>
              <a:rPr lang="en-US" dirty="0" err="1">
                <a:sym typeface="Wingdings" pitchFamily="2" charset="2"/>
              </a:rPr>
              <a:t>usia</a:t>
            </a:r>
            <a:r>
              <a:rPr lang="en-US" dirty="0">
                <a:sym typeface="Wingdings" pitchFamily="2" charset="2"/>
              </a:rPr>
              <a:t> </a:t>
            </a:r>
            <a:r>
              <a:rPr lang="en-US" dirty="0" err="1">
                <a:sym typeface="Wingdings" pitchFamily="2" charset="2"/>
              </a:rPr>
              <a:t>dewasa</a:t>
            </a:r>
            <a:r>
              <a:rPr lang="en-US" dirty="0">
                <a:sym typeface="Wingdings" pitchFamily="2" charset="2"/>
              </a:rPr>
              <a:t> </a:t>
            </a:r>
            <a:r>
              <a:rPr lang="en-US" dirty="0" err="1">
                <a:sym typeface="Wingdings" pitchFamily="2" charset="2"/>
              </a:rPr>
              <a:t>muda</a:t>
            </a:r>
            <a:endParaRPr lang="en-US" dirty="0">
              <a:sym typeface="Wingdings" pitchFamily="2" charset="2"/>
            </a:endParaRPr>
          </a:p>
          <a:p>
            <a:r>
              <a:rPr lang="en-US" dirty="0">
                <a:sym typeface="Wingdings" pitchFamily="2" charset="2"/>
              </a:rPr>
              <a:t>Diameter </a:t>
            </a:r>
            <a:r>
              <a:rPr lang="en-US" dirty="0" err="1">
                <a:sym typeface="Wingdings" pitchFamily="2" charset="2"/>
              </a:rPr>
              <a:t>lesi</a:t>
            </a:r>
            <a:r>
              <a:rPr lang="en-US" dirty="0">
                <a:sym typeface="Wingdings" pitchFamily="2" charset="2"/>
              </a:rPr>
              <a:t>: cm</a:t>
            </a:r>
          </a:p>
          <a:p>
            <a:r>
              <a:rPr lang="en-US" dirty="0" err="1">
                <a:sym typeface="Wingdings" pitchFamily="2" charset="2"/>
              </a:rPr>
              <a:t>Bentuk</a:t>
            </a:r>
            <a:r>
              <a:rPr lang="en-US" dirty="0">
                <a:sym typeface="Wingdings" pitchFamily="2" charset="2"/>
              </a:rPr>
              <a:t> </a:t>
            </a:r>
            <a:r>
              <a:rPr lang="en-US" dirty="0" err="1">
                <a:sym typeface="Wingdings" pitchFamily="2" charset="2"/>
              </a:rPr>
              <a:t>lesi</a:t>
            </a:r>
            <a:r>
              <a:rPr lang="en-US" dirty="0">
                <a:sym typeface="Wingdings" pitchFamily="2" charset="2"/>
              </a:rPr>
              <a:t> </a:t>
            </a:r>
            <a:r>
              <a:rPr lang="en-US" dirty="0" err="1">
                <a:sym typeface="Wingdings" pitchFamily="2" charset="2"/>
              </a:rPr>
              <a:t>bulat</a:t>
            </a:r>
            <a:r>
              <a:rPr lang="en-US" dirty="0">
                <a:sym typeface="Wingdings" pitchFamily="2" charset="2"/>
              </a:rPr>
              <a:t> </a:t>
            </a:r>
            <a:r>
              <a:rPr lang="en-US" dirty="0" err="1">
                <a:sym typeface="Wingdings" pitchFamily="2" charset="2"/>
              </a:rPr>
              <a:t>dan</a:t>
            </a:r>
            <a:r>
              <a:rPr lang="en-US" dirty="0">
                <a:sym typeface="Wingdings" pitchFamily="2" charset="2"/>
              </a:rPr>
              <a:t> </a:t>
            </a:r>
            <a:r>
              <a:rPr lang="en-US" dirty="0" err="1">
                <a:sym typeface="Wingdings" pitchFamily="2" charset="2"/>
              </a:rPr>
              <a:t>gatal</a:t>
            </a:r>
            <a:endParaRPr lang="en-US" dirty="0">
              <a:sym typeface="Wingdings" pitchFamily="2" charset="2"/>
            </a:endParaRPr>
          </a:p>
          <a:p>
            <a:r>
              <a:rPr lang="en-US" dirty="0" err="1">
                <a:sym typeface="Wingdings" pitchFamily="2" charset="2"/>
              </a:rPr>
              <a:t>Lesi</a:t>
            </a:r>
            <a:r>
              <a:rPr lang="en-US" dirty="0">
                <a:sym typeface="Wingdings" pitchFamily="2" charset="2"/>
              </a:rPr>
              <a:t> </a:t>
            </a:r>
            <a:r>
              <a:rPr lang="en-US" dirty="0" err="1">
                <a:sym typeface="Wingdings" pitchFamily="2" charset="2"/>
              </a:rPr>
              <a:t>dapat</a:t>
            </a:r>
            <a:r>
              <a:rPr lang="en-US" dirty="0">
                <a:sym typeface="Wingdings" pitchFamily="2" charset="2"/>
              </a:rPr>
              <a:t> </a:t>
            </a:r>
            <a:r>
              <a:rPr lang="en-US" dirty="0" err="1">
                <a:sym typeface="Wingdings" pitchFamily="2" charset="2"/>
              </a:rPr>
              <a:t>sembuh</a:t>
            </a:r>
            <a:r>
              <a:rPr lang="en-US" dirty="0">
                <a:sym typeface="Wingdings" pitchFamily="2" charset="2"/>
              </a:rPr>
              <a:t> </a:t>
            </a:r>
            <a:r>
              <a:rPr lang="en-US" dirty="0" err="1">
                <a:sym typeface="Wingdings" pitchFamily="2" charset="2"/>
              </a:rPr>
              <a:t>spontan</a:t>
            </a:r>
            <a:r>
              <a:rPr lang="en-US" dirty="0">
                <a:sym typeface="Wingdings" pitchFamily="2" charset="2"/>
              </a:rPr>
              <a:t>, </a:t>
            </a:r>
            <a:r>
              <a:rPr lang="en-US" dirty="0" err="1">
                <a:sym typeface="Wingdings" pitchFamily="2" charset="2"/>
              </a:rPr>
              <a:t>akan</a:t>
            </a:r>
            <a:r>
              <a:rPr lang="en-US" dirty="0">
                <a:sym typeface="Wingdings" pitchFamily="2" charset="2"/>
              </a:rPr>
              <a:t> </a:t>
            </a:r>
            <a:r>
              <a:rPr lang="en-US" dirty="0" err="1">
                <a:sym typeface="Wingdings" pitchFamily="2" charset="2"/>
              </a:rPr>
              <a:t>tetapi</a:t>
            </a:r>
            <a:r>
              <a:rPr lang="en-US" dirty="0">
                <a:sym typeface="Wingdings" pitchFamily="2" charset="2"/>
              </a:rPr>
              <a:t> </a:t>
            </a:r>
            <a:r>
              <a:rPr lang="en-US" dirty="0" err="1">
                <a:sym typeface="Wingdings" pitchFamily="2" charset="2"/>
              </a:rPr>
              <a:t>pada</a:t>
            </a:r>
            <a:r>
              <a:rPr lang="en-US" dirty="0">
                <a:sym typeface="Wingdings" pitchFamily="2" charset="2"/>
              </a:rPr>
              <a:t> </a:t>
            </a:r>
            <a:r>
              <a:rPr lang="en-US" dirty="0" err="1">
                <a:sym typeface="Wingdings" pitchFamily="2" charset="2"/>
              </a:rPr>
              <a:t>beberapa</a:t>
            </a:r>
            <a:r>
              <a:rPr lang="en-US" dirty="0">
                <a:sym typeface="Wingdings" pitchFamily="2" charset="2"/>
              </a:rPr>
              <a:t> </a:t>
            </a:r>
            <a:r>
              <a:rPr lang="en-US" dirty="0" err="1">
                <a:sym typeface="Wingdings" pitchFamily="2" charset="2"/>
              </a:rPr>
              <a:t>pasien</a:t>
            </a:r>
            <a:r>
              <a:rPr lang="en-US" dirty="0">
                <a:sym typeface="Wingdings" pitchFamily="2" charset="2"/>
              </a:rPr>
              <a:t> patch </a:t>
            </a:r>
            <a:r>
              <a:rPr lang="en-US" dirty="0" err="1">
                <a:sym typeface="Wingdings" pitchFamily="2" charset="2"/>
              </a:rPr>
              <a:t>menjadi</a:t>
            </a:r>
            <a:r>
              <a:rPr lang="en-US" dirty="0">
                <a:sym typeface="Wingdings" pitchFamily="2" charset="2"/>
              </a:rPr>
              <a:t> </a:t>
            </a:r>
            <a:r>
              <a:rPr lang="en-US" dirty="0" err="1">
                <a:sym typeface="Wingdings" pitchFamily="2" charset="2"/>
              </a:rPr>
              <a:t>meluas</a:t>
            </a:r>
            <a:endParaRPr lang="en-US" dirty="0">
              <a:sym typeface="Wingdings" pitchFamily="2" charset="2"/>
            </a:endParaRP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4575825" cy="6765429"/>
          </a:xfrm>
          <a:prstGeom prst="rect">
            <a:avLst/>
          </a:prstGeom>
          <a:noFill/>
          <a:ln w="9525">
            <a:noFill/>
            <a:miter lim="800000"/>
            <a:headEnd/>
            <a:tailEnd/>
          </a:ln>
          <a:effectLst/>
        </p:spPr>
      </p:pic>
      <p:pic>
        <p:nvPicPr>
          <p:cNvPr id="5" name="Picture 2" descr="guttate"/>
          <p:cNvPicPr>
            <a:picLocks noGrp="1" noChangeAspect="1" noChangeArrowheads="1"/>
          </p:cNvPicPr>
          <p:nvPr>
            <p:ph idx="1"/>
          </p:nvPr>
        </p:nvPicPr>
        <p:blipFill>
          <a:blip r:embed="rId3"/>
          <a:srcRect/>
          <a:stretch>
            <a:fillRect/>
          </a:stretch>
        </p:blipFill>
        <p:spPr bwMode="auto">
          <a:xfrm>
            <a:off x="4572000" y="1447801"/>
            <a:ext cx="4648200" cy="54102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Flexural psoriasis</a:t>
            </a:r>
          </a:p>
        </p:txBody>
      </p:sp>
      <p:sp>
        <p:nvSpPr>
          <p:cNvPr id="3" name="Content Placeholder 2"/>
          <p:cNvSpPr>
            <a:spLocks noGrp="1"/>
          </p:cNvSpPr>
          <p:nvPr>
            <p:ph idx="1"/>
          </p:nvPr>
        </p:nvSpPr>
        <p:spPr/>
        <p:txBody>
          <a:bodyPr>
            <a:normAutofit/>
          </a:bodyPr>
          <a:lstStyle/>
          <a:p>
            <a:r>
              <a:rPr lang="en-US" dirty="0" err="1"/>
              <a:t>Dapat</a:t>
            </a:r>
            <a:r>
              <a:rPr lang="en-US" dirty="0"/>
              <a:t> </a:t>
            </a:r>
            <a:r>
              <a:rPr lang="en-US" dirty="0" err="1"/>
              <a:t>terjadi</a:t>
            </a:r>
            <a:r>
              <a:rPr lang="en-US" dirty="0"/>
              <a:t> </a:t>
            </a:r>
            <a:r>
              <a:rPr lang="en-US" dirty="0" err="1"/>
              <a:t>sendiri</a:t>
            </a:r>
            <a:r>
              <a:rPr lang="en-US" dirty="0"/>
              <a:t> </a:t>
            </a:r>
            <a:r>
              <a:rPr lang="en-US" dirty="0" err="1"/>
              <a:t>atau</a:t>
            </a:r>
            <a:r>
              <a:rPr lang="en-US" dirty="0"/>
              <a:t> </a:t>
            </a:r>
            <a:r>
              <a:rPr lang="en-US" dirty="0" err="1"/>
              <a:t>diikuti</a:t>
            </a:r>
            <a:r>
              <a:rPr lang="en-US" dirty="0"/>
              <a:t> </a:t>
            </a:r>
            <a:r>
              <a:rPr lang="en-US" dirty="0" err="1"/>
              <a:t>dengan</a:t>
            </a:r>
            <a:r>
              <a:rPr lang="en-US" dirty="0"/>
              <a:t> psoriasis kuku </a:t>
            </a:r>
            <a:r>
              <a:rPr lang="en-US" dirty="0" err="1"/>
              <a:t>atau</a:t>
            </a:r>
            <a:r>
              <a:rPr lang="en-US" dirty="0"/>
              <a:t> </a:t>
            </a:r>
            <a:r>
              <a:rPr lang="en-US" dirty="0" err="1"/>
              <a:t>kepala</a:t>
            </a:r>
            <a:endParaRPr lang="en-US" dirty="0"/>
          </a:p>
          <a:p>
            <a:r>
              <a:rPr lang="id-ID" dirty="0"/>
              <a:t>Lesi dapat terjadi di </a:t>
            </a:r>
            <a:r>
              <a:rPr lang="en-US" dirty="0" err="1"/>
              <a:t>lipatan</a:t>
            </a:r>
            <a:r>
              <a:rPr lang="en-US" dirty="0"/>
              <a:t> </a:t>
            </a:r>
            <a:r>
              <a:rPr lang="en-US" dirty="0" err="1"/>
              <a:t>paha</a:t>
            </a:r>
            <a:r>
              <a:rPr lang="en-US" dirty="0"/>
              <a:t>, </a:t>
            </a:r>
            <a:r>
              <a:rPr lang="en-US" dirty="0" err="1"/>
              <a:t>hidung</a:t>
            </a:r>
            <a:r>
              <a:rPr lang="en-US" dirty="0"/>
              <a:t>, </a:t>
            </a:r>
            <a:r>
              <a:rPr lang="en-US" dirty="0" err="1"/>
              <a:t>axila</a:t>
            </a:r>
            <a:r>
              <a:rPr lang="en-US" dirty="0"/>
              <a:t>, </a:t>
            </a:r>
            <a:r>
              <a:rPr lang="en-US" dirty="0" err="1"/>
              <a:t>umbilikus</a:t>
            </a:r>
            <a:r>
              <a:rPr lang="en-US" dirty="0"/>
              <a:t> </a:t>
            </a:r>
            <a:r>
              <a:rPr lang="en-US" dirty="0" err="1"/>
              <a:t>dan</a:t>
            </a:r>
            <a:r>
              <a:rPr lang="en-US" dirty="0"/>
              <a:t> </a:t>
            </a:r>
            <a:r>
              <a:rPr lang="en-US" dirty="0" err="1"/>
              <a:t>lipatan</a:t>
            </a:r>
            <a:r>
              <a:rPr lang="en-US" dirty="0"/>
              <a:t> </a:t>
            </a:r>
            <a:r>
              <a:rPr lang="en-US" dirty="0" err="1"/>
              <a:t>mamae</a:t>
            </a:r>
            <a:endParaRPr lang="en-US" dirty="0"/>
          </a:p>
          <a:p>
            <a:r>
              <a:rPr lang="en-US" dirty="0" err="1"/>
              <a:t>Dapat</a:t>
            </a:r>
            <a:r>
              <a:rPr lang="en-US" dirty="0"/>
              <a:t> </a:t>
            </a:r>
            <a:r>
              <a:rPr lang="en-US" dirty="0" err="1"/>
              <a:t>terjadi</a:t>
            </a:r>
            <a:r>
              <a:rPr lang="en-US" dirty="0"/>
              <a:t> </a:t>
            </a:r>
            <a:r>
              <a:rPr lang="en-US" dirty="0" err="1"/>
              <a:t>maserasi</a:t>
            </a:r>
            <a:endParaRPr lang="en-US" dirty="0"/>
          </a:p>
          <a:p>
            <a:r>
              <a:rPr lang="en-US" dirty="0" err="1"/>
              <a:t>Kadang</a:t>
            </a:r>
            <a:r>
              <a:rPr lang="en-US" dirty="0"/>
              <a:t> </a:t>
            </a:r>
            <a:r>
              <a:rPr lang="en-US" dirty="0" err="1"/>
              <a:t>sulit</a:t>
            </a:r>
            <a:r>
              <a:rPr lang="en-US" dirty="0"/>
              <a:t> </a:t>
            </a:r>
            <a:r>
              <a:rPr lang="en-US" dirty="0" err="1"/>
              <a:t>dibedakan</a:t>
            </a:r>
            <a:r>
              <a:rPr lang="en-US" dirty="0"/>
              <a:t> </a:t>
            </a:r>
            <a:r>
              <a:rPr lang="en-US" dirty="0" err="1"/>
              <a:t>dengan</a:t>
            </a:r>
            <a:r>
              <a:rPr lang="en-US" dirty="0"/>
              <a:t> </a:t>
            </a:r>
            <a:r>
              <a:rPr lang="id-ID" dirty="0"/>
              <a:t>f</a:t>
            </a:r>
            <a:r>
              <a:rPr lang="en-US" dirty="0"/>
              <a:t>l</a:t>
            </a:r>
            <a:r>
              <a:rPr lang="id-ID" dirty="0"/>
              <a:t>exural seboroik</a:t>
            </a:r>
            <a:r>
              <a:rPr lang="en-US" dirty="0"/>
              <a:t> </a:t>
            </a:r>
            <a:r>
              <a:rPr lang="id-ID" dirty="0"/>
              <a:t>dermatitis</a:t>
            </a:r>
            <a:r>
              <a:rPr lang="en-US" dirty="0">
                <a:sym typeface="Wingdings" pitchFamily="2" charset="2"/>
              </a:rPr>
              <a:t> </a:t>
            </a:r>
            <a:r>
              <a:rPr lang="en-US" dirty="0" err="1">
                <a:sym typeface="Wingdings" pitchFamily="2" charset="2"/>
              </a:rPr>
              <a:t>perlu</a:t>
            </a:r>
            <a:r>
              <a:rPr lang="en-US" dirty="0">
                <a:sym typeface="Wingdings" pitchFamily="2" charset="2"/>
              </a:rPr>
              <a:t> </a:t>
            </a:r>
            <a:r>
              <a:rPr lang="en-US" dirty="0" err="1">
                <a:sym typeface="Wingdings" pitchFamily="2" charset="2"/>
              </a:rPr>
              <a:t>mencari</a:t>
            </a:r>
            <a:r>
              <a:rPr lang="en-US" dirty="0">
                <a:sym typeface="Wingdings" pitchFamily="2" charset="2"/>
              </a:rPr>
              <a:t> </a:t>
            </a:r>
            <a:r>
              <a:rPr lang="en-US" dirty="0" err="1">
                <a:sym typeface="Wingdings" pitchFamily="2" charset="2"/>
              </a:rPr>
              <a:t>kelainan</a:t>
            </a:r>
            <a:r>
              <a:rPr lang="en-US" dirty="0">
                <a:sym typeface="Wingdings" pitchFamily="2" charset="2"/>
              </a:rPr>
              <a:t> kuku </a:t>
            </a:r>
            <a:r>
              <a:rPr lang="en-US" dirty="0" err="1">
                <a:sym typeface="Wingdings" pitchFamily="2" charset="2"/>
              </a:rPr>
              <a:t>atau</a:t>
            </a:r>
            <a:r>
              <a:rPr lang="en-US" dirty="0">
                <a:sym typeface="Wingdings" pitchFamily="2" charset="2"/>
              </a:rPr>
              <a:t> psoriasis yang lain </a:t>
            </a:r>
            <a:r>
              <a:rPr lang="id-ID" i="1" dirty="0"/>
              <a:t>sebo-psoriasis</a:t>
            </a:r>
            <a:endParaRPr lang="en-US" i="1" dirty="0"/>
          </a:p>
          <a:p>
            <a:r>
              <a:rPr lang="en-US" dirty="0" err="1"/>
              <a:t>Gatal-gatal</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srcRect/>
          <a:stretch>
            <a:fillRect/>
          </a:stretch>
        </p:blipFill>
        <p:spPr bwMode="auto">
          <a:xfrm>
            <a:off x="0" y="0"/>
            <a:ext cx="9170390" cy="68580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img0082"/>
          <p:cNvPicPr>
            <a:picLocks noChangeAspect="1" noChangeArrowheads="1"/>
          </p:cNvPicPr>
          <p:nvPr/>
        </p:nvPicPr>
        <p:blipFill>
          <a:blip r:embed="rId3"/>
          <a:srcRect b="30000"/>
          <a:stretch>
            <a:fillRect/>
          </a:stretch>
        </p:blipFill>
        <p:spPr bwMode="auto">
          <a:xfrm>
            <a:off x="4191000" y="4899025"/>
            <a:ext cx="4343400" cy="1958975"/>
          </a:xfrm>
          <a:prstGeom prst="rect">
            <a:avLst/>
          </a:prstGeom>
          <a:noFill/>
          <a:ln w="9525">
            <a:noFill/>
            <a:miter lim="800000"/>
            <a:headEnd/>
            <a:tailEnd/>
          </a:ln>
        </p:spPr>
      </p:pic>
      <p:pic>
        <p:nvPicPr>
          <p:cNvPr id="9219" name="Picture 5" descr="img0081"/>
          <p:cNvPicPr>
            <a:picLocks noChangeAspect="1" noChangeArrowheads="1"/>
          </p:cNvPicPr>
          <p:nvPr/>
        </p:nvPicPr>
        <p:blipFill>
          <a:blip r:embed="rId4"/>
          <a:srcRect b="25211"/>
          <a:stretch>
            <a:fillRect/>
          </a:stretch>
        </p:blipFill>
        <p:spPr bwMode="auto">
          <a:xfrm>
            <a:off x="4191000" y="2482850"/>
            <a:ext cx="4343400" cy="2317750"/>
          </a:xfrm>
          <a:prstGeom prst="rect">
            <a:avLst/>
          </a:prstGeom>
          <a:noFill/>
          <a:ln w="9525">
            <a:noFill/>
            <a:miter lim="800000"/>
            <a:headEnd/>
            <a:tailEnd/>
          </a:ln>
        </p:spPr>
      </p:pic>
      <p:pic>
        <p:nvPicPr>
          <p:cNvPr id="9220" name="Picture 6" descr="img0084"/>
          <p:cNvPicPr>
            <a:picLocks noChangeAspect="1" noChangeArrowheads="1"/>
          </p:cNvPicPr>
          <p:nvPr/>
        </p:nvPicPr>
        <p:blipFill>
          <a:blip r:embed="rId5"/>
          <a:srcRect t="20755"/>
          <a:stretch>
            <a:fillRect/>
          </a:stretch>
        </p:blipFill>
        <p:spPr bwMode="auto">
          <a:xfrm>
            <a:off x="4191000" y="0"/>
            <a:ext cx="4343400" cy="2389188"/>
          </a:xfrm>
          <a:prstGeom prst="rect">
            <a:avLst/>
          </a:prstGeom>
          <a:noFill/>
          <a:ln w="9525">
            <a:noFill/>
            <a:miter lim="800000"/>
            <a:headEnd/>
            <a:tailEnd/>
          </a:ln>
        </p:spPr>
      </p:pic>
      <p:pic>
        <p:nvPicPr>
          <p:cNvPr id="9221" name="Picture 7" descr="JBounds psoriasis Aug 93"/>
          <p:cNvPicPr>
            <a:picLocks noChangeAspect="1" noChangeArrowheads="1"/>
          </p:cNvPicPr>
          <p:nvPr/>
        </p:nvPicPr>
        <p:blipFill>
          <a:blip r:embed="rId6"/>
          <a:srcRect t="5412" b="3777"/>
          <a:stretch>
            <a:fillRect/>
          </a:stretch>
        </p:blipFill>
        <p:spPr bwMode="auto">
          <a:xfrm>
            <a:off x="838200" y="3124200"/>
            <a:ext cx="2603500" cy="3733800"/>
          </a:xfrm>
          <a:prstGeom prst="rect">
            <a:avLst/>
          </a:prstGeom>
          <a:noFill/>
          <a:ln w="12700">
            <a:noFill/>
            <a:miter lim="800000"/>
            <a:headEnd/>
            <a:tailEnd/>
          </a:ln>
        </p:spPr>
      </p:pic>
      <p:pic>
        <p:nvPicPr>
          <p:cNvPr id="9222" name="Picture 8"/>
          <p:cNvPicPr>
            <a:picLocks noChangeAspect="1" noChangeArrowheads="1"/>
          </p:cNvPicPr>
          <p:nvPr/>
        </p:nvPicPr>
        <p:blipFill>
          <a:blip r:embed="rId7"/>
          <a:srcRect l="8424" r="7220"/>
          <a:stretch>
            <a:fillRect/>
          </a:stretch>
        </p:blipFill>
        <p:spPr bwMode="auto">
          <a:xfrm>
            <a:off x="838200" y="0"/>
            <a:ext cx="2605088" cy="2895600"/>
          </a:xfrm>
          <a:prstGeom prst="rect">
            <a:avLst/>
          </a:prstGeom>
          <a:noFill/>
          <a:ln w="12700">
            <a:noFill/>
            <a:miter lim="800000"/>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Brittle psoriasis</a:t>
            </a:r>
          </a:p>
        </p:txBody>
      </p:sp>
      <p:sp>
        <p:nvSpPr>
          <p:cNvPr id="3" name="Content Placeholder 2"/>
          <p:cNvSpPr>
            <a:spLocks noGrp="1"/>
          </p:cNvSpPr>
          <p:nvPr>
            <p:ph idx="1"/>
          </p:nvPr>
        </p:nvSpPr>
        <p:spPr/>
        <p:txBody>
          <a:bodyPr/>
          <a:lstStyle/>
          <a:p>
            <a:r>
              <a:rPr lang="en-US" dirty="0" err="1"/>
              <a:t>Plak</a:t>
            </a:r>
            <a:r>
              <a:rPr lang="en-US" dirty="0"/>
              <a:t> </a:t>
            </a:r>
            <a:r>
              <a:rPr lang="en-US" dirty="0" err="1"/>
              <a:t>tipis</a:t>
            </a:r>
            <a:r>
              <a:rPr lang="en-US" dirty="0"/>
              <a:t>, </a:t>
            </a:r>
            <a:r>
              <a:rPr lang="en-US" dirty="0" err="1"/>
              <a:t>iritasi</a:t>
            </a:r>
            <a:endParaRPr lang="en-US" dirty="0"/>
          </a:p>
          <a:p>
            <a:r>
              <a:rPr lang="en-US" dirty="0" err="1"/>
              <a:t>Lesi</a:t>
            </a:r>
            <a:r>
              <a:rPr lang="en-US" dirty="0"/>
              <a:t> </a:t>
            </a:r>
            <a:r>
              <a:rPr lang="en-US" dirty="0" err="1"/>
              <a:t>dapat</a:t>
            </a:r>
            <a:r>
              <a:rPr lang="en-US" dirty="0"/>
              <a:t> </a:t>
            </a:r>
            <a:r>
              <a:rPr lang="en-US" dirty="0" err="1"/>
              <a:t>berkembang</a:t>
            </a:r>
            <a:r>
              <a:rPr lang="en-US" dirty="0"/>
              <a:t> </a:t>
            </a:r>
            <a:r>
              <a:rPr lang="en-US" dirty="0" err="1"/>
              <a:t>secara</a:t>
            </a:r>
            <a:r>
              <a:rPr lang="en-US" dirty="0"/>
              <a:t> </a:t>
            </a:r>
            <a:r>
              <a:rPr lang="en-US" dirty="0" err="1"/>
              <a:t>tiba-tiba</a:t>
            </a:r>
            <a:r>
              <a:rPr lang="en-US" dirty="0"/>
              <a:t> </a:t>
            </a:r>
            <a:r>
              <a:rPr lang="en-US" dirty="0" err="1"/>
              <a:t>pada</a:t>
            </a:r>
            <a:r>
              <a:rPr lang="en-US" dirty="0"/>
              <a:t> </a:t>
            </a:r>
            <a:r>
              <a:rPr lang="en-US" dirty="0" err="1"/>
              <a:t>beberapa</a:t>
            </a:r>
            <a:r>
              <a:rPr lang="en-US" dirty="0"/>
              <a:t> </a:t>
            </a:r>
            <a:r>
              <a:rPr lang="en-US" dirty="0" err="1"/>
              <a:t>tahun</a:t>
            </a:r>
            <a:endParaRPr lang="en-US" dirty="0"/>
          </a:p>
          <a:p>
            <a:r>
              <a:rPr lang="en-US" dirty="0" err="1"/>
              <a:t>Penggunaaan</a:t>
            </a:r>
            <a:r>
              <a:rPr lang="en-US" dirty="0"/>
              <a:t> steroid </a:t>
            </a:r>
            <a:r>
              <a:rPr lang="en-US" dirty="0" err="1"/>
              <a:t>dapat</a:t>
            </a:r>
            <a:r>
              <a:rPr lang="en-US" dirty="0"/>
              <a:t> </a:t>
            </a:r>
            <a:r>
              <a:rPr lang="en-US" dirty="0" err="1"/>
              <a:t>berdampak</a:t>
            </a:r>
            <a:r>
              <a:rPr lang="en-US" dirty="0"/>
              <a:t> </a:t>
            </a:r>
            <a:r>
              <a:rPr lang="en-US" dirty="0" err="1"/>
              <a:t>timbulnya</a:t>
            </a:r>
            <a:r>
              <a:rPr lang="en-US" dirty="0"/>
              <a:t> psoriasis </a:t>
            </a:r>
            <a:r>
              <a:rPr lang="en-US" dirty="0" err="1"/>
              <a:t>menetap</a:t>
            </a:r>
            <a:r>
              <a:rPr lang="en-US" dirty="0"/>
              <a:t> </a:t>
            </a:r>
            <a:r>
              <a:rPr lang="en-US" dirty="0" err="1"/>
              <a:t>dan</a:t>
            </a:r>
            <a:r>
              <a:rPr lang="en-US" dirty="0"/>
              <a:t> </a:t>
            </a:r>
            <a:r>
              <a:rPr lang="en-US" dirty="0" err="1"/>
              <a:t>rapuh</a:t>
            </a:r>
            <a:endParaRPr lang="en-US" dirty="0"/>
          </a:p>
          <a:p>
            <a:r>
              <a:rPr lang="en-US" dirty="0" err="1"/>
              <a:t>Erytorderma</a:t>
            </a:r>
            <a:endParaRPr lang="en-US" dirty="0"/>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srcRect/>
          <a:stretch>
            <a:fillRect/>
          </a:stretch>
        </p:blipFill>
        <p:spPr bwMode="auto">
          <a:xfrm>
            <a:off x="0" y="0"/>
            <a:ext cx="9144000" cy="6773394"/>
          </a:xfrm>
          <a:prstGeom prst="rect">
            <a:avLst/>
          </a:prstGeom>
          <a:noFill/>
          <a:ln w="9525">
            <a:noFill/>
            <a:miter lim="800000"/>
            <a:headEnd/>
            <a:tailEnd/>
          </a:ln>
          <a:effectLst/>
        </p:spPr>
      </p:pic>
      <p:sp>
        <p:nvSpPr>
          <p:cNvPr id="6" name="Content Placeholder 5"/>
          <p:cNvSpPr>
            <a:spLocks noGrp="1"/>
          </p:cNvSpPr>
          <p:nvPr>
            <p:ph idx="1"/>
          </p:nvPr>
        </p:nvSpPr>
        <p:spPr/>
        <p:txBody>
          <a:bodyPr/>
          <a:lstStyle/>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Erythrodermic</a:t>
            </a:r>
            <a:r>
              <a:rPr lang="en-US" dirty="0"/>
              <a:t> psoriasis</a:t>
            </a:r>
          </a:p>
        </p:txBody>
      </p:sp>
      <p:sp>
        <p:nvSpPr>
          <p:cNvPr id="3" name="Content Placeholder 2"/>
          <p:cNvSpPr>
            <a:spLocks noGrp="1"/>
          </p:cNvSpPr>
          <p:nvPr>
            <p:ph idx="1"/>
          </p:nvPr>
        </p:nvSpPr>
        <p:spPr>
          <a:xfrm>
            <a:off x="4953000" y="1775191"/>
            <a:ext cx="3200400" cy="4625609"/>
          </a:xfrm>
        </p:spPr>
        <p:txBody>
          <a:bodyPr>
            <a:normAutofit lnSpcReduction="10000"/>
          </a:bodyPr>
          <a:lstStyle/>
          <a:p>
            <a:r>
              <a:rPr lang="en-US" dirty="0"/>
              <a:t>Psoriasis plaque </a:t>
            </a:r>
            <a:r>
              <a:rPr lang="en-US" dirty="0" err="1"/>
              <a:t>hampir</a:t>
            </a:r>
            <a:r>
              <a:rPr lang="en-US" dirty="0"/>
              <a:t> </a:t>
            </a:r>
            <a:r>
              <a:rPr lang="en-US" dirty="0" err="1"/>
              <a:t>menutupi</a:t>
            </a:r>
            <a:r>
              <a:rPr lang="en-US" dirty="0"/>
              <a:t> </a:t>
            </a:r>
            <a:r>
              <a:rPr lang="en-US" dirty="0" err="1"/>
              <a:t>seluruh</a:t>
            </a:r>
            <a:r>
              <a:rPr lang="en-US" dirty="0"/>
              <a:t> </a:t>
            </a:r>
            <a:r>
              <a:rPr lang="en-US" dirty="0" err="1"/>
              <a:t>permukaan</a:t>
            </a:r>
            <a:r>
              <a:rPr lang="en-US" dirty="0"/>
              <a:t> </a:t>
            </a:r>
            <a:r>
              <a:rPr lang="en-US" dirty="0" err="1"/>
              <a:t>kulit</a:t>
            </a:r>
            <a:endParaRPr lang="en-US" dirty="0"/>
          </a:p>
          <a:p>
            <a:r>
              <a:rPr lang="en-US" dirty="0" err="1"/>
              <a:t>Agen</a:t>
            </a:r>
            <a:r>
              <a:rPr lang="en-US" dirty="0"/>
              <a:t> </a:t>
            </a:r>
            <a:r>
              <a:rPr lang="en-US" dirty="0" err="1"/>
              <a:t>topikal</a:t>
            </a:r>
            <a:r>
              <a:rPr lang="en-US" dirty="0"/>
              <a:t> steroid </a:t>
            </a:r>
            <a:r>
              <a:rPr lang="en-US" dirty="0" err="1"/>
              <a:t>dapat</a:t>
            </a:r>
            <a:r>
              <a:rPr lang="en-US" dirty="0"/>
              <a:t> </a:t>
            </a:r>
            <a:r>
              <a:rPr lang="en-US" dirty="0" err="1"/>
              <a:t>menjadi</a:t>
            </a:r>
            <a:r>
              <a:rPr lang="en-US" dirty="0"/>
              <a:t> </a:t>
            </a:r>
            <a:r>
              <a:rPr lang="en-US" dirty="0" err="1"/>
              <a:t>pencetus</a:t>
            </a:r>
            <a:endParaRPr lang="en-US" dirty="0"/>
          </a:p>
          <a:p>
            <a:endParaRPr lang="en-US" dirty="0"/>
          </a:p>
        </p:txBody>
      </p:sp>
      <p:pic>
        <p:nvPicPr>
          <p:cNvPr id="6" name="Picture 3" descr="11FF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a:xfrm>
            <a:off x="381000" y="1828800"/>
            <a:ext cx="3983037" cy="4572000"/>
          </a:xfrm>
          <a:prstGeom prst="rect">
            <a:avLst/>
          </a:prstGeom>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Acute </a:t>
            </a:r>
            <a:r>
              <a:rPr lang="en-US" dirty="0" err="1"/>
              <a:t>pustular</a:t>
            </a:r>
            <a:r>
              <a:rPr lang="en-US" dirty="0"/>
              <a:t> psoriasis (of von </a:t>
            </a:r>
            <a:r>
              <a:rPr lang="en-US" dirty="0" err="1"/>
              <a:t>Zumbusch</a:t>
            </a:r>
            <a:r>
              <a:rPr lang="en-US" dirty="0"/>
              <a:t>)</a:t>
            </a:r>
          </a:p>
        </p:txBody>
      </p:sp>
      <p:sp>
        <p:nvSpPr>
          <p:cNvPr id="3" name="Content Placeholder 2"/>
          <p:cNvSpPr>
            <a:spLocks noGrp="1"/>
          </p:cNvSpPr>
          <p:nvPr>
            <p:ph idx="1"/>
          </p:nvPr>
        </p:nvSpPr>
        <p:spPr>
          <a:xfrm>
            <a:off x="457200" y="1775191"/>
            <a:ext cx="4419600" cy="4625609"/>
          </a:xfrm>
        </p:spPr>
        <p:txBody>
          <a:bodyPr/>
          <a:lstStyle/>
          <a:p>
            <a:r>
              <a:rPr lang="en-US" dirty="0" err="1"/>
              <a:t>Eritema</a:t>
            </a:r>
            <a:r>
              <a:rPr lang="en-US" dirty="0"/>
              <a:t> </a:t>
            </a:r>
            <a:r>
              <a:rPr lang="en-US" dirty="0" err="1"/>
              <a:t>meluas</a:t>
            </a:r>
            <a:endParaRPr lang="en-US" dirty="0"/>
          </a:p>
          <a:p>
            <a:r>
              <a:rPr lang="en-US" dirty="0" err="1"/>
              <a:t>Membentuk</a:t>
            </a:r>
            <a:r>
              <a:rPr lang="en-US" dirty="0"/>
              <a:t> </a:t>
            </a:r>
            <a:r>
              <a:rPr lang="en-US" dirty="0" err="1"/>
              <a:t>pustula</a:t>
            </a:r>
            <a:endParaRPr lang="en-US" dirty="0"/>
          </a:p>
          <a:p>
            <a:r>
              <a:rPr lang="en-US" dirty="0" err="1"/>
              <a:t>Terisi</a:t>
            </a:r>
            <a:r>
              <a:rPr lang="en-US" dirty="0"/>
              <a:t> </a:t>
            </a:r>
            <a:r>
              <a:rPr lang="en-US" dirty="0" err="1"/>
              <a:t>oleh</a:t>
            </a:r>
            <a:r>
              <a:rPr lang="en-US" dirty="0"/>
              <a:t> pus</a:t>
            </a:r>
          </a:p>
          <a:p>
            <a:r>
              <a:rPr lang="en-US" dirty="0" err="1"/>
              <a:t>Demam</a:t>
            </a:r>
            <a:r>
              <a:rPr lang="en-US" dirty="0"/>
              <a:t> </a:t>
            </a:r>
            <a:r>
              <a:rPr lang="en-US" dirty="0" err="1"/>
              <a:t>tinggi</a:t>
            </a:r>
            <a:endParaRPr lang="en-US" dirty="0"/>
          </a:p>
          <a:p>
            <a:r>
              <a:rPr lang="en-US" dirty="0" err="1"/>
              <a:t>Leukositosis</a:t>
            </a:r>
            <a:endParaRPr lang="en-US" dirty="0"/>
          </a:p>
          <a:p>
            <a:r>
              <a:rPr lang="en-US" dirty="0" err="1"/>
              <a:t>Dapat</a:t>
            </a:r>
            <a:r>
              <a:rPr lang="en-US" dirty="0"/>
              <a:t> </a:t>
            </a:r>
            <a:r>
              <a:rPr lang="en-US" dirty="0" err="1"/>
              <a:t>menyebabkan</a:t>
            </a:r>
            <a:r>
              <a:rPr lang="en-US" dirty="0"/>
              <a:t> </a:t>
            </a:r>
            <a:r>
              <a:rPr lang="en-US" dirty="0" err="1"/>
              <a:t>kematian</a:t>
            </a:r>
            <a:r>
              <a:rPr lang="en-US" dirty="0"/>
              <a:t> </a:t>
            </a:r>
            <a:r>
              <a:rPr lang="en-US" dirty="0" err="1"/>
              <a:t>akibat</a:t>
            </a:r>
            <a:r>
              <a:rPr lang="en-US" dirty="0"/>
              <a:t> </a:t>
            </a:r>
            <a:r>
              <a:rPr lang="en-US" dirty="0" err="1"/>
              <a:t>infeksi</a:t>
            </a:r>
            <a:r>
              <a:rPr lang="en-US" dirty="0"/>
              <a:t> </a:t>
            </a:r>
            <a:r>
              <a:rPr lang="en-US" dirty="0" err="1"/>
              <a:t>sekunder</a:t>
            </a:r>
            <a:endParaRPr lang="en-US" dirty="0"/>
          </a:p>
          <a:p>
            <a:pPr>
              <a:buNone/>
            </a:pPr>
            <a:endParaRPr lang="en-US" dirty="0"/>
          </a:p>
        </p:txBody>
      </p:sp>
      <p:pic>
        <p:nvPicPr>
          <p:cNvPr id="4" name="Picture 2"/>
          <p:cNvPicPr>
            <a:picLocks noChangeAspect="1" noChangeArrowheads="1"/>
          </p:cNvPicPr>
          <p:nvPr/>
        </p:nvPicPr>
        <p:blipFill>
          <a:blip r:embed="rId2"/>
          <a:srcRect/>
          <a:stretch>
            <a:fillRect/>
          </a:stretch>
        </p:blipFill>
        <p:spPr bwMode="auto">
          <a:xfrm>
            <a:off x="5181600" y="1524000"/>
            <a:ext cx="3962400" cy="5181599"/>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Chronic </a:t>
            </a:r>
            <a:r>
              <a:rPr lang="en-US" sz="3200" dirty="0" err="1"/>
              <a:t>palmo</a:t>
            </a:r>
            <a:r>
              <a:rPr lang="en-US" sz="3200" dirty="0"/>
              <a:t>-plantar </a:t>
            </a:r>
            <a:r>
              <a:rPr lang="en-US" sz="3200" dirty="0" err="1"/>
              <a:t>pustulosis</a:t>
            </a:r>
            <a:br>
              <a:rPr lang="en-US" sz="3200" dirty="0"/>
            </a:br>
            <a:r>
              <a:rPr lang="en-US" sz="3200" dirty="0"/>
              <a:t>(</a:t>
            </a:r>
            <a:r>
              <a:rPr lang="en-US" sz="3200" dirty="0" err="1"/>
              <a:t>pustular</a:t>
            </a:r>
            <a:r>
              <a:rPr lang="en-US" sz="3200" dirty="0"/>
              <a:t> psoriasis of palms and soles)</a:t>
            </a:r>
          </a:p>
        </p:txBody>
      </p:sp>
      <p:sp>
        <p:nvSpPr>
          <p:cNvPr id="3" name="Content Placeholder 2"/>
          <p:cNvSpPr>
            <a:spLocks noGrp="1"/>
          </p:cNvSpPr>
          <p:nvPr>
            <p:ph idx="1"/>
          </p:nvPr>
        </p:nvSpPr>
        <p:spPr>
          <a:xfrm>
            <a:off x="457200" y="1775191"/>
            <a:ext cx="3200400" cy="4930409"/>
          </a:xfrm>
        </p:spPr>
        <p:txBody>
          <a:bodyPr>
            <a:normAutofit fontScale="70000" lnSpcReduction="20000"/>
          </a:bodyPr>
          <a:lstStyle/>
          <a:p>
            <a:r>
              <a:rPr lang="en-US" dirty="0" err="1"/>
              <a:t>Jarang</a:t>
            </a:r>
            <a:r>
              <a:rPr lang="en-US" dirty="0"/>
              <a:t> </a:t>
            </a:r>
            <a:r>
              <a:rPr lang="en-US" dirty="0" err="1"/>
              <a:t>ada</a:t>
            </a:r>
            <a:r>
              <a:rPr lang="en-US" dirty="0"/>
              <a:t> </a:t>
            </a:r>
            <a:r>
              <a:rPr lang="en-US" dirty="0" err="1"/>
              <a:t>hubungan</a:t>
            </a:r>
            <a:r>
              <a:rPr lang="en-US" dirty="0"/>
              <a:t> </a:t>
            </a:r>
            <a:r>
              <a:rPr lang="en-US" dirty="0" err="1"/>
              <a:t>akibat</a:t>
            </a:r>
            <a:r>
              <a:rPr lang="en-US" dirty="0"/>
              <a:t> psoriasis </a:t>
            </a:r>
            <a:r>
              <a:rPr lang="en-US" dirty="0" err="1"/>
              <a:t>bentuk</a:t>
            </a:r>
            <a:r>
              <a:rPr lang="en-US" dirty="0"/>
              <a:t> lain</a:t>
            </a:r>
          </a:p>
          <a:p>
            <a:r>
              <a:rPr lang="en-US" dirty="0" err="1"/>
              <a:t>Erythematous</a:t>
            </a:r>
            <a:r>
              <a:rPr lang="en-US" dirty="0"/>
              <a:t> patches </a:t>
            </a:r>
          </a:p>
          <a:p>
            <a:r>
              <a:rPr lang="en-US" dirty="0" err="1"/>
              <a:t>Pustula</a:t>
            </a:r>
            <a:r>
              <a:rPr lang="en-US" dirty="0"/>
              <a:t> yang </a:t>
            </a:r>
            <a:r>
              <a:rPr lang="en-US" dirty="0" err="1"/>
              <a:t>meluas</a:t>
            </a:r>
            <a:endParaRPr lang="en-US" dirty="0"/>
          </a:p>
          <a:p>
            <a:r>
              <a:rPr lang="en-US" dirty="0" err="1"/>
              <a:t>Warna</a:t>
            </a:r>
            <a:r>
              <a:rPr lang="en-US" dirty="0"/>
              <a:t> c</a:t>
            </a:r>
            <a:r>
              <a:rPr lang="id-ID" dirty="0"/>
              <a:t>oklat, bintik-bintik bersisik dan mengelupas</a:t>
            </a:r>
            <a:endParaRPr lang="en-US" dirty="0"/>
          </a:p>
          <a:p>
            <a:r>
              <a:rPr lang="en-US" dirty="0" err="1"/>
              <a:t>Sangat</a:t>
            </a:r>
            <a:r>
              <a:rPr lang="en-US" dirty="0"/>
              <a:t> </a:t>
            </a:r>
            <a:r>
              <a:rPr lang="en-US" dirty="0" err="1"/>
              <a:t>nyeri</a:t>
            </a:r>
            <a:r>
              <a:rPr lang="en-US" dirty="0"/>
              <a:t> &amp; </a:t>
            </a:r>
            <a:r>
              <a:rPr lang="en-US" dirty="0" err="1"/>
              <a:t>gatal</a:t>
            </a:r>
            <a:endParaRPr lang="en-US" dirty="0"/>
          </a:p>
          <a:p>
            <a:r>
              <a:rPr lang="en-US" dirty="0" err="1"/>
              <a:t>Lokasi</a:t>
            </a:r>
            <a:r>
              <a:rPr lang="en-US" dirty="0"/>
              <a:t> </a:t>
            </a:r>
            <a:r>
              <a:rPr lang="en-US" dirty="0" err="1"/>
              <a:t>telapak</a:t>
            </a:r>
            <a:r>
              <a:rPr lang="en-US" dirty="0"/>
              <a:t> </a:t>
            </a:r>
            <a:r>
              <a:rPr lang="en-US" dirty="0" err="1"/>
              <a:t>tangan</a:t>
            </a:r>
            <a:r>
              <a:rPr lang="en-US" dirty="0"/>
              <a:t> </a:t>
            </a:r>
            <a:r>
              <a:rPr lang="en-US" dirty="0" err="1"/>
              <a:t>atau</a:t>
            </a:r>
            <a:r>
              <a:rPr lang="en-US" dirty="0"/>
              <a:t> kaki</a:t>
            </a:r>
          </a:p>
          <a:p>
            <a:endParaRPr lang="en-US" dirty="0"/>
          </a:p>
        </p:txBody>
      </p:sp>
      <p:pic>
        <p:nvPicPr>
          <p:cNvPr id="4" name="Picture 2"/>
          <p:cNvPicPr>
            <a:picLocks noChangeAspect="1" noChangeArrowheads="1"/>
          </p:cNvPicPr>
          <p:nvPr/>
        </p:nvPicPr>
        <p:blipFill>
          <a:blip r:embed="rId2"/>
          <a:srcRect/>
          <a:stretch>
            <a:fillRect/>
          </a:stretch>
        </p:blipFill>
        <p:spPr bwMode="auto">
          <a:xfrm>
            <a:off x="5715000" y="1447800"/>
            <a:ext cx="3429000" cy="5334000"/>
          </a:xfrm>
          <a:prstGeom prst="rect">
            <a:avLst/>
          </a:prstGeom>
          <a:noFill/>
          <a:ln w="9525">
            <a:noFill/>
            <a:miter lim="800000"/>
            <a:headEnd/>
            <a:tailEnd/>
          </a:ln>
          <a:effectLst/>
        </p:spPr>
      </p:pic>
      <p:pic>
        <p:nvPicPr>
          <p:cNvPr id="5" name="Picture 9" descr="img0056"/>
          <p:cNvPicPr>
            <a:picLocks noChangeAspect="1" noChangeArrowheads="1"/>
          </p:cNvPicPr>
          <p:nvPr/>
        </p:nvPicPr>
        <p:blipFill>
          <a:blip r:embed="rId3"/>
          <a:srcRect l="9599" r="19200" b="5455"/>
          <a:stretch>
            <a:fillRect/>
          </a:stretch>
        </p:blipFill>
        <p:spPr bwMode="auto">
          <a:xfrm rot="16200000">
            <a:off x="2286000" y="2819400"/>
            <a:ext cx="5410200" cy="2667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155448"/>
            <a:ext cx="3200400" cy="1252728"/>
          </a:xfrm>
        </p:spPr>
        <p:txBody>
          <a:bodyPr>
            <a:normAutofit/>
          </a:bodyPr>
          <a:lstStyle/>
          <a:p>
            <a:pPr algn="ctr"/>
            <a:r>
              <a:rPr lang="en-US" sz="3200" dirty="0" err="1"/>
              <a:t>Penatalaksanaan</a:t>
            </a:r>
            <a:endParaRPr lang="en-US" sz="3200" dirty="0"/>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srcRect/>
          <a:stretch>
            <a:fillRect/>
          </a:stretch>
        </p:blipFill>
        <p:spPr bwMode="auto">
          <a:xfrm>
            <a:off x="0" y="0"/>
            <a:ext cx="5300770" cy="68580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TOPICAL</a:t>
            </a:r>
          </a:p>
        </p:txBody>
      </p:sp>
      <p:sp>
        <p:nvSpPr>
          <p:cNvPr id="3" name="Content Placeholder 2"/>
          <p:cNvSpPr>
            <a:spLocks noGrp="1"/>
          </p:cNvSpPr>
          <p:nvPr>
            <p:ph idx="1"/>
          </p:nvPr>
        </p:nvSpPr>
        <p:spPr/>
        <p:txBody>
          <a:bodyPr/>
          <a:lstStyle/>
          <a:p>
            <a:r>
              <a:rPr lang="en-US" dirty="0" err="1"/>
              <a:t>Emolient</a:t>
            </a:r>
            <a:r>
              <a:rPr lang="en-US" dirty="0">
                <a:sym typeface="Wingdings" pitchFamily="2" charset="2"/>
              </a:rPr>
              <a:t> </a:t>
            </a:r>
            <a:r>
              <a:rPr lang="en-US" dirty="0" err="1">
                <a:sym typeface="Wingdings" pitchFamily="2" charset="2"/>
              </a:rPr>
              <a:t>mengontrol</a:t>
            </a:r>
            <a:r>
              <a:rPr lang="en-US" dirty="0">
                <a:sym typeface="Wingdings" pitchFamily="2" charset="2"/>
              </a:rPr>
              <a:t> </a:t>
            </a:r>
            <a:r>
              <a:rPr lang="en-US" dirty="0" err="1">
                <a:sym typeface="Wingdings" pitchFamily="2" charset="2"/>
              </a:rPr>
              <a:t>pembentukan</a:t>
            </a:r>
            <a:r>
              <a:rPr lang="en-US" dirty="0">
                <a:sym typeface="Wingdings" pitchFamily="2" charset="2"/>
              </a:rPr>
              <a:t> </a:t>
            </a:r>
            <a:r>
              <a:rPr lang="en-US" dirty="0" err="1">
                <a:sym typeface="Wingdings" pitchFamily="2" charset="2"/>
              </a:rPr>
              <a:t>sisik</a:t>
            </a:r>
            <a:endParaRPr lang="en-US" dirty="0">
              <a:sym typeface="Wingdings" pitchFamily="2" charset="2"/>
            </a:endParaRPr>
          </a:p>
          <a:p>
            <a:r>
              <a:rPr lang="en-US" dirty="0" err="1">
                <a:sym typeface="Wingdings" pitchFamily="2" charset="2"/>
              </a:rPr>
              <a:t>Asam</a:t>
            </a:r>
            <a:r>
              <a:rPr lang="en-US" dirty="0">
                <a:sym typeface="Wingdings" pitchFamily="2" charset="2"/>
              </a:rPr>
              <a:t> </a:t>
            </a:r>
            <a:r>
              <a:rPr lang="en-US" dirty="0" err="1">
                <a:sym typeface="Wingdings" pitchFamily="2" charset="2"/>
              </a:rPr>
              <a:t>salisilat</a:t>
            </a:r>
            <a:r>
              <a:rPr lang="en-US" dirty="0">
                <a:sym typeface="Wingdings" pitchFamily="2" charset="2"/>
              </a:rPr>
              <a:t> </a:t>
            </a:r>
            <a:r>
              <a:rPr lang="en-US" dirty="0" err="1">
                <a:sym typeface="Wingdings" pitchFamily="2" charset="2"/>
              </a:rPr>
              <a:t>agen</a:t>
            </a:r>
            <a:r>
              <a:rPr lang="en-US" dirty="0">
                <a:sym typeface="Wingdings" pitchFamily="2" charset="2"/>
              </a:rPr>
              <a:t> </a:t>
            </a:r>
            <a:r>
              <a:rPr lang="en-US" dirty="0" err="1">
                <a:sym typeface="Wingdings" pitchFamily="2" charset="2"/>
              </a:rPr>
              <a:t>keratolitik</a:t>
            </a:r>
            <a:r>
              <a:rPr lang="en-US" dirty="0">
                <a:sym typeface="Wingdings" pitchFamily="2" charset="2"/>
              </a:rPr>
              <a:t> &amp; </a:t>
            </a:r>
            <a:r>
              <a:rPr lang="en-US" dirty="0" err="1">
                <a:sym typeface="Wingdings" pitchFamily="2" charset="2"/>
              </a:rPr>
              <a:t>mencegah</a:t>
            </a:r>
            <a:r>
              <a:rPr lang="en-US" dirty="0">
                <a:sym typeface="Wingdings" pitchFamily="2" charset="2"/>
              </a:rPr>
              <a:t> </a:t>
            </a:r>
            <a:r>
              <a:rPr lang="en-US" dirty="0" err="1">
                <a:sym typeface="Wingdings" pitchFamily="2" charset="2"/>
              </a:rPr>
              <a:t>menurunkan</a:t>
            </a:r>
            <a:r>
              <a:rPr lang="en-US" dirty="0">
                <a:sym typeface="Wingdings" pitchFamily="2" charset="2"/>
              </a:rPr>
              <a:t> </a:t>
            </a:r>
            <a:r>
              <a:rPr lang="en-US" dirty="0" err="1">
                <a:sym typeface="Wingdings" pitchFamily="2" charset="2"/>
              </a:rPr>
              <a:t>pembentukan</a:t>
            </a:r>
            <a:r>
              <a:rPr lang="en-US" dirty="0">
                <a:sym typeface="Wingdings" pitchFamily="2" charset="2"/>
              </a:rPr>
              <a:t>  </a:t>
            </a:r>
            <a:r>
              <a:rPr lang="en-US" dirty="0" err="1">
                <a:sym typeface="Wingdings" pitchFamily="2" charset="2"/>
              </a:rPr>
              <a:t>sisik</a:t>
            </a:r>
            <a:endParaRPr lang="en-US" dirty="0">
              <a:sym typeface="Wingdings" pitchFamily="2" charset="2"/>
            </a:endParaRPr>
          </a:p>
          <a:p>
            <a:r>
              <a:rPr lang="en-US" dirty="0">
                <a:sym typeface="Wingdings" pitchFamily="2" charset="2"/>
              </a:rPr>
              <a:t>Tar </a:t>
            </a:r>
            <a:r>
              <a:rPr lang="en-US" dirty="0" err="1">
                <a:sym typeface="Wingdings" pitchFamily="2" charset="2"/>
              </a:rPr>
              <a:t>digunakan</a:t>
            </a:r>
            <a:r>
              <a:rPr lang="en-US" dirty="0">
                <a:sym typeface="Wingdings" pitchFamily="2" charset="2"/>
              </a:rPr>
              <a:t> </a:t>
            </a:r>
            <a:r>
              <a:rPr lang="en-US" dirty="0" err="1">
                <a:sym typeface="Wingdings" pitchFamily="2" charset="2"/>
              </a:rPr>
              <a:t>bersamaan</a:t>
            </a:r>
            <a:r>
              <a:rPr lang="en-US" dirty="0">
                <a:sym typeface="Wingdings" pitchFamily="2" charset="2"/>
              </a:rPr>
              <a:t> </a:t>
            </a:r>
            <a:r>
              <a:rPr lang="en-US" dirty="0" err="1">
                <a:sym typeface="Wingdings" pitchFamily="2" charset="2"/>
              </a:rPr>
              <a:t>dengan</a:t>
            </a:r>
            <a:r>
              <a:rPr lang="en-US" dirty="0">
                <a:sym typeface="Wingdings" pitchFamily="2" charset="2"/>
              </a:rPr>
              <a:t> UV, </a:t>
            </a:r>
            <a:r>
              <a:rPr lang="en-US" dirty="0" err="1">
                <a:sym typeface="Wingdings" pitchFamily="2" charset="2"/>
              </a:rPr>
              <a:t>berbau</a:t>
            </a:r>
            <a:r>
              <a:rPr lang="en-US" dirty="0">
                <a:sym typeface="Wingdings" pitchFamily="2" charset="2"/>
              </a:rPr>
              <a:t>, </a:t>
            </a:r>
            <a:r>
              <a:rPr lang="en-US" dirty="0" err="1">
                <a:sym typeface="Wingdings" pitchFamily="2" charset="2"/>
              </a:rPr>
              <a:t>gelap</a:t>
            </a:r>
            <a:r>
              <a:rPr lang="en-US" dirty="0">
                <a:sym typeface="Wingdings" pitchFamily="2" charset="2"/>
              </a:rPr>
              <a:t>. </a:t>
            </a:r>
            <a:r>
              <a:rPr lang="en-US" dirty="0" err="1">
                <a:sym typeface="Wingdings" pitchFamily="2" charset="2"/>
              </a:rPr>
              <a:t>Digunakan</a:t>
            </a:r>
            <a:r>
              <a:rPr lang="en-US" dirty="0">
                <a:sym typeface="Wingdings" pitchFamily="2" charset="2"/>
              </a:rPr>
              <a:t> </a:t>
            </a:r>
            <a:r>
              <a:rPr lang="en-US" dirty="0" err="1">
                <a:sym typeface="Wingdings" pitchFamily="2" charset="2"/>
              </a:rPr>
              <a:t>sebagai</a:t>
            </a:r>
            <a:r>
              <a:rPr lang="en-US" dirty="0">
                <a:sym typeface="Wingdings" pitchFamily="2" charset="2"/>
              </a:rPr>
              <a:t> </a:t>
            </a:r>
            <a:r>
              <a:rPr lang="en-US" dirty="0" err="1">
                <a:sym typeface="Wingdings" pitchFamily="2" charset="2"/>
              </a:rPr>
              <a:t>campuran</a:t>
            </a:r>
            <a:endParaRPr lang="en-US" dirty="0">
              <a:sym typeface="Wingdings" pitchFamily="2" charset="2"/>
            </a:endParaRPr>
          </a:p>
          <a:p>
            <a:r>
              <a:rPr lang="en-US" dirty="0">
                <a:sym typeface="Wingdings" pitchFamily="2" charset="2"/>
              </a:rPr>
              <a:t>Topical steroid </a:t>
            </a:r>
            <a:r>
              <a:rPr lang="en-US" dirty="0" err="1">
                <a:sym typeface="Wingdings" pitchFamily="2" charset="2"/>
              </a:rPr>
              <a:t>perlu</a:t>
            </a:r>
            <a:r>
              <a:rPr lang="en-US" dirty="0">
                <a:sym typeface="Wingdings" pitchFamily="2" charset="2"/>
              </a:rPr>
              <a:t> </a:t>
            </a:r>
            <a:r>
              <a:rPr lang="en-US" dirty="0" err="1">
                <a:sym typeface="Wingdings" pitchFamily="2" charset="2"/>
              </a:rPr>
              <a:t>pertimbangan</a:t>
            </a:r>
            <a:r>
              <a:rPr lang="en-US" dirty="0">
                <a:sym typeface="Wingdings" pitchFamily="2" charset="2"/>
              </a:rPr>
              <a:t> </a:t>
            </a:r>
            <a:r>
              <a:rPr lang="en-US" dirty="0" err="1">
                <a:sym typeface="Wingdings" pitchFamily="2" charset="2"/>
              </a:rPr>
              <a:t>khusus</a:t>
            </a:r>
            <a:endParaRPr lang="en-US" dirty="0">
              <a:sym typeface="Wingdings" pitchFamily="2" charset="2"/>
            </a:endParaRPr>
          </a:p>
          <a:p>
            <a:r>
              <a:rPr lang="en-US" dirty="0" err="1"/>
              <a:t>Dithranol</a:t>
            </a:r>
            <a:r>
              <a:rPr lang="en-US" dirty="0"/>
              <a:t> (</a:t>
            </a:r>
            <a:r>
              <a:rPr lang="en-US" dirty="0" err="1"/>
              <a:t>anthralin</a:t>
            </a:r>
            <a:r>
              <a:rPr lang="en-US" dirty="0"/>
              <a:t>)</a:t>
            </a:r>
            <a:r>
              <a:rPr lang="en-US" dirty="0">
                <a:sym typeface="Wingdings" pitchFamily="2" charset="2"/>
              </a:rPr>
              <a:t> </a:t>
            </a:r>
            <a:r>
              <a:rPr lang="en-US" dirty="0" err="1">
                <a:sym typeface="Wingdings" pitchFamily="2" charset="2"/>
              </a:rPr>
              <a:t>sediaan</a:t>
            </a:r>
            <a:r>
              <a:rPr lang="en-US" dirty="0">
                <a:sym typeface="Wingdings" pitchFamily="2" charset="2"/>
              </a:rPr>
              <a:t> </a:t>
            </a:r>
            <a:r>
              <a:rPr lang="en-US" dirty="0" err="1">
                <a:sym typeface="Wingdings" pitchFamily="2" charset="2"/>
              </a:rPr>
              <a:t>krim</a:t>
            </a:r>
            <a:r>
              <a:rPr lang="en-US" dirty="0">
                <a:sym typeface="Wingdings" pitchFamily="2" charset="2"/>
              </a:rPr>
              <a:t>/</a:t>
            </a:r>
            <a:r>
              <a:rPr lang="en-US" dirty="0" err="1">
                <a:sym typeface="Wingdings" pitchFamily="2" charset="2"/>
              </a:rPr>
              <a:t>minyak</a:t>
            </a:r>
            <a:r>
              <a:rPr lang="en-US" dirty="0">
                <a:sym typeface="Wingdings" pitchFamily="2" charset="2"/>
              </a:rPr>
              <a:t>, </a:t>
            </a:r>
            <a:r>
              <a:rPr lang="en-US" dirty="0" err="1">
                <a:sym typeface="Wingdings" pitchFamily="2" charset="2"/>
              </a:rPr>
              <a:t>efek</a:t>
            </a:r>
            <a:r>
              <a:rPr lang="en-US" dirty="0">
                <a:sym typeface="Wingdings" pitchFamily="2" charset="2"/>
              </a:rPr>
              <a:t> </a:t>
            </a:r>
            <a:r>
              <a:rPr lang="en-US" dirty="0" err="1">
                <a:sym typeface="Wingdings" pitchFamily="2" charset="2"/>
              </a:rPr>
              <a:t>luka</a:t>
            </a:r>
            <a:r>
              <a:rPr lang="en-US" dirty="0">
                <a:sym typeface="Wingdings" pitchFamily="2" charset="2"/>
              </a:rPr>
              <a:t> </a:t>
            </a:r>
            <a:r>
              <a:rPr lang="en-US" dirty="0" err="1">
                <a:sym typeface="Wingdings" pitchFamily="2" charset="2"/>
              </a:rPr>
              <a:t>bakar</a:t>
            </a:r>
            <a:r>
              <a:rPr lang="en-US" dirty="0">
                <a:sym typeface="Wingdings" pitchFamily="2" charset="2"/>
              </a:rPr>
              <a:t> &amp; </a:t>
            </a:r>
            <a:r>
              <a:rPr lang="en-US" dirty="0" err="1">
                <a:sym typeface="Wingdings" pitchFamily="2" charset="2"/>
              </a:rPr>
              <a:t>gelap</a:t>
            </a:r>
            <a:r>
              <a:rPr lang="en-US" dirty="0">
                <a:sym typeface="Wingdings" pitchFamily="2" charset="2"/>
              </a:rPr>
              <a:t>, </a:t>
            </a:r>
            <a:r>
              <a:rPr lang="en-US" dirty="0" err="1">
                <a:sym typeface="Wingdings" pitchFamily="2" charset="2"/>
              </a:rPr>
              <a:t>hati-hati</a:t>
            </a:r>
            <a:r>
              <a:rPr lang="en-US" dirty="0">
                <a:sym typeface="Wingdings" pitchFamily="2" charset="2"/>
              </a:rPr>
              <a:t> </a:t>
            </a:r>
            <a:r>
              <a:rPr lang="en-US" dirty="0" err="1">
                <a:sym typeface="Wingdings" pitchFamily="2" charset="2"/>
              </a:rPr>
              <a:t>pemakaian</a:t>
            </a:r>
            <a:r>
              <a:rPr lang="en-US" dirty="0">
                <a:sym typeface="Wingdings" pitchFamily="2" charset="2"/>
              </a:rPr>
              <a:t> </a:t>
            </a:r>
            <a:r>
              <a:rPr lang="en-US" dirty="0" err="1">
                <a:sym typeface="Wingdings" pitchFamily="2" charset="2"/>
              </a:rPr>
              <a:t>di</a:t>
            </a:r>
            <a:r>
              <a:rPr lang="en-US" dirty="0">
                <a:sym typeface="Wingdings" pitchFamily="2" charset="2"/>
              </a:rPr>
              <a:t> </a:t>
            </a:r>
            <a:r>
              <a:rPr lang="en-US" dirty="0" err="1">
                <a:sym typeface="Wingdings" pitchFamily="2" charset="2"/>
              </a:rPr>
              <a:t>mata</a:t>
            </a:r>
            <a:endParaRPr lang="en-US" dirty="0">
              <a:sym typeface="Wingdings" pitchFamily="2" charset="2"/>
            </a:endParaRPr>
          </a:p>
          <a:p>
            <a:endParaRPr lang="en-US" dirty="0">
              <a:sym typeface="Wingdings" pitchFamily="2" charset="2"/>
            </a:endParaRP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Vitamin D and vitamin A</a:t>
            </a:r>
            <a:r>
              <a:rPr lang="en-US" dirty="0">
                <a:sym typeface="Wingdings" pitchFamily="2" charset="2"/>
              </a:rPr>
              <a:t> </a:t>
            </a:r>
            <a:r>
              <a:rPr lang="en-US" dirty="0" err="1">
                <a:sym typeface="Wingdings" pitchFamily="2" charset="2"/>
              </a:rPr>
              <a:t>efek</a:t>
            </a:r>
            <a:r>
              <a:rPr lang="en-US" dirty="0">
                <a:sym typeface="Wingdings" pitchFamily="2" charset="2"/>
              </a:rPr>
              <a:t> </a:t>
            </a:r>
            <a:r>
              <a:rPr lang="en-US" dirty="0" err="1">
                <a:sym typeface="Wingdings" pitchFamily="2" charset="2"/>
              </a:rPr>
              <a:t>teratogenic</a:t>
            </a:r>
            <a:r>
              <a:rPr lang="en-US" dirty="0">
                <a:sym typeface="Wingdings" pitchFamily="2" charset="2"/>
              </a:rPr>
              <a:t> (</a:t>
            </a:r>
            <a:r>
              <a:rPr lang="en-US" dirty="0" err="1">
                <a:sym typeface="Wingdings" pitchFamily="2" charset="2"/>
              </a:rPr>
              <a:t>hindari</a:t>
            </a:r>
            <a:r>
              <a:rPr lang="en-US" dirty="0">
                <a:sym typeface="Wingdings" pitchFamily="2" charset="2"/>
              </a:rPr>
              <a:t> </a:t>
            </a:r>
            <a:r>
              <a:rPr lang="en-US" dirty="0" err="1">
                <a:sym typeface="Wingdings" pitchFamily="2" charset="2"/>
              </a:rPr>
              <a:t>hamil</a:t>
            </a:r>
            <a:r>
              <a:rPr lang="en-US" dirty="0">
                <a:sym typeface="Wingdings" pitchFamily="2" charset="2"/>
              </a:rPr>
              <a:t>)</a:t>
            </a:r>
          </a:p>
          <a:p>
            <a:r>
              <a:rPr lang="en-US" dirty="0"/>
              <a:t>UV light therapy</a:t>
            </a:r>
            <a:r>
              <a:rPr lang="en-US" dirty="0">
                <a:sym typeface="Wingdings" pitchFamily="2" charset="2"/>
              </a:rPr>
              <a:t> </a:t>
            </a:r>
            <a:r>
              <a:rPr lang="en-US" dirty="0" err="1">
                <a:sym typeface="Wingdings" pitchFamily="2" charset="2"/>
              </a:rPr>
              <a:t>awas</a:t>
            </a:r>
            <a:r>
              <a:rPr lang="en-US" dirty="0">
                <a:sym typeface="Wingdings" pitchFamily="2" charset="2"/>
              </a:rPr>
              <a:t> </a:t>
            </a:r>
            <a:r>
              <a:rPr lang="en-US" dirty="0" err="1">
                <a:sym typeface="Wingdings" pitchFamily="2" charset="2"/>
              </a:rPr>
              <a:t>terjadinya</a:t>
            </a:r>
            <a:r>
              <a:rPr lang="en-US" dirty="0">
                <a:sym typeface="Wingdings" pitchFamily="2" charset="2"/>
              </a:rPr>
              <a:t> sunburn, </a:t>
            </a:r>
            <a:r>
              <a:rPr lang="en-US" dirty="0" err="1">
                <a:sym typeface="Wingdings" pitchFamily="2" charset="2"/>
              </a:rPr>
              <a:t>eritema</a:t>
            </a:r>
            <a:r>
              <a:rPr lang="en-US" dirty="0">
                <a:sym typeface="Wingdings" pitchFamily="2" charset="2"/>
              </a:rPr>
              <a:t>, </a:t>
            </a:r>
            <a:r>
              <a:rPr lang="en-US" dirty="0" err="1">
                <a:sym typeface="Wingdings" pitchFamily="2" charset="2"/>
              </a:rPr>
              <a:t>perhatikan</a:t>
            </a:r>
            <a:r>
              <a:rPr lang="en-US" dirty="0">
                <a:sym typeface="Wingdings" pitchFamily="2" charset="2"/>
              </a:rPr>
              <a:t> </a:t>
            </a:r>
            <a:r>
              <a:rPr lang="en-US" dirty="0" err="1">
                <a:sym typeface="Wingdings" pitchFamily="2" charset="2"/>
              </a:rPr>
              <a:t>dosisnya</a:t>
            </a:r>
            <a:r>
              <a:rPr lang="en-US" dirty="0">
                <a:sym typeface="Wingdings" pitchFamily="2" charset="2"/>
              </a:rPr>
              <a:t>, 2x/</a:t>
            </a:r>
            <a:r>
              <a:rPr lang="en-US" dirty="0" err="1">
                <a:sym typeface="Wingdings" pitchFamily="2" charset="2"/>
              </a:rPr>
              <a:t>minggu</a:t>
            </a:r>
            <a:r>
              <a:rPr lang="en-US" dirty="0">
                <a:sym typeface="Wingdings" pitchFamily="2" charset="2"/>
              </a:rPr>
              <a:t>, </a:t>
            </a:r>
            <a:r>
              <a:rPr lang="en-US" dirty="0" err="1">
                <a:sym typeface="Wingdings" pitchFamily="2" charset="2"/>
              </a:rPr>
              <a:t>kombinasi</a:t>
            </a:r>
            <a:r>
              <a:rPr lang="en-US" dirty="0">
                <a:sym typeface="Wingdings" pitchFamily="2" charset="2"/>
              </a:rPr>
              <a:t> </a:t>
            </a:r>
            <a:r>
              <a:rPr lang="en-US" dirty="0" err="1">
                <a:sym typeface="Wingdings" pitchFamily="2" charset="2"/>
              </a:rPr>
              <a:t>dengan</a:t>
            </a:r>
            <a:r>
              <a:rPr lang="en-US" dirty="0">
                <a:sym typeface="Wingdings" pitchFamily="2" charset="2"/>
              </a:rPr>
              <a:t> tar </a:t>
            </a:r>
            <a:r>
              <a:rPr lang="en-US" dirty="0" err="1">
                <a:sym typeface="Wingdings" pitchFamily="2" charset="2"/>
              </a:rPr>
              <a:t>lebih</a:t>
            </a:r>
            <a:r>
              <a:rPr lang="en-US" dirty="0">
                <a:sym typeface="Wingdings" pitchFamily="2" charset="2"/>
              </a:rPr>
              <a:t> </a:t>
            </a:r>
            <a:r>
              <a:rPr lang="en-US" dirty="0" err="1">
                <a:sym typeface="Wingdings" pitchFamily="2" charset="2"/>
              </a:rPr>
              <a:t>efektif</a:t>
            </a:r>
            <a:r>
              <a:rPr lang="en-US" dirty="0">
                <a:sym typeface="Wingdings" pitchFamily="2" charset="2"/>
              </a:rPr>
              <a:t>, </a:t>
            </a:r>
            <a:r>
              <a:rPr lang="en-US" dirty="0" err="1">
                <a:sym typeface="Wingdings" pitchFamily="2" charset="2"/>
              </a:rPr>
              <a:t>karsinogenik</a:t>
            </a:r>
            <a:endParaRPr lang="en-US" dirty="0">
              <a:sym typeface="Wingdings" pitchFamily="2" charset="2"/>
            </a:endParaRP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SISTEMIK</a:t>
            </a:r>
          </a:p>
        </p:txBody>
      </p:sp>
      <p:sp>
        <p:nvSpPr>
          <p:cNvPr id="3" name="Content Placeholder 2"/>
          <p:cNvSpPr>
            <a:spLocks noGrp="1"/>
          </p:cNvSpPr>
          <p:nvPr>
            <p:ph idx="1"/>
          </p:nvPr>
        </p:nvSpPr>
        <p:spPr/>
        <p:txBody>
          <a:bodyPr>
            <a:normAutofit fontScale="92500" lnSpcReduction="10000"/>
          </a:bodyPr>
          <a:lstStyle/>
          <a:p>
            <a:r>
              <a:rPr lang="en-US" i="1" dirty="0" err="1"/>
              <a:t>Psoralen</a:t>
            </a:r>
            <a:r>
              <a:rPr lang="en-US" i="1" dirty="0"/>
              <a:t> + ultraviolet A (PUVA)</a:t>
            </a:r>
            <a:r>
              <a:rPr lang="en-US" dirty="0">
                <a:sym typeface="Wingdings" pitchFamily="2" charset="2"/>
              </a:rPr>
              <a:t>  2 jam </a:t>
            </a:r>
            <a:r>
              <a:rPr lang="en-US" dirty="0" err="1">
                <a:sym typeface="Wingdings" pitchFamily="2" charset="2"/>
              </a:rPr>
              <a:t>sebelum</a:t>
            </a:r>
            <a:r>
              <a:rPr lang="en-US" dirty="0">
                <a:sym typeface="Wingdings" pitchFamily="2" charset="2"/>
              </a:rPr>
              <a:t> </a:t>
            </a:r>
            <a:r>
              <a:rPr lang="en-US" dirty="0" err="1">
                <a:sym typeface="Wingdings" pitchFamily="2" charset="2"/>
              </a:rPr>
              <a:t>prosedur</a:t>
            </a:r>
            <a:r>
              <a:rPr lang="en-US" dirty="0">
                <a:sym typeface="Wingdings" pitchFamily="2" charset="2"/>
              </a:rPr>
              <a:t> </a:t>
            </a:r>
            <a:r>
              <a:rPr lang="en-US" dirty="0" err="1">
                <a:sym typeface="Wingdings" pitchFamily="2" charset="2"/>
              </a:rPr>
              <a:t>minum</a:t>
            </a:r>
            <a:r>
              <a:rPr lang="en-US" dirty="0">
                <a:sym typeface="Wingdings" pitchFamily="2" charset="2"/>
              </a:rPr>
              <a:t> 8-methoxypsoralen, </a:t>
            </a:r>
            <a:r>
              <a:rPr lang="en-US" dirty="0" err="1">
                <a:sym typeface="Wingdings" pitchFamily="2" charset="2"/>
              </a:rPr>
              <a:t>dilakukan</a:t>
            </a:r>
            <a:r>
              <a:rPr lang="en-US" dirty="0">
                <a:sym typeface="Wingdings" pitchFamily="2" charset="2"/>
              </a:rPr>
              <a:t> 2x/</a:t>
            </a:r>
            <a:r>
              <a:rPr lang="en-US" dirty="0" err="1">
                <a:sym typeface="Wingdings" pitchFamily="2" charset="2"/>
              </a:rPr>
              <a:t>minggu</a:t>
            </a:r>
            <a:r>
              <a:rPr lang="en-US" dirty="0">
                <a:sym typeface="Wingdings" pitchFamily="2" charset="2"/>
              </a:rPr>
              <a:t>, </a:t>
            </a:r>
            <a:r>
              <a:rPr lang="en-US" dirty="0" err="1">
                <a:sym typeface="Wingdings" pitchFamily="2" charset="2"/>
              </a:rPr>
              <a:t>pakai</a:t>
            </a:r>
            <a:r>
              <a:rPr lang="en-US" dirty="0">
                <a:sym typeface="Wingdings" pitchFamily="2" charset="2"/>
              </a:rPr>
              <a:t> </a:t>
            </a:r>
            <a:r>
              <a:rPr lang="en-US" dirty="0" err="1">
                <a:sym typeface="Wingdings" pitchFamily="2" charset="2"/>
              </a:rPr>
              <a:t>kacamata</a:t>
            </a:r>
            <a:r>
              <a:rPr lang="en-US" dirty="0">
                <a:sym typeface="Wingdings" pitchFamily="2" charset="2"/>
              </a:rPr>
              <a:t> </a:t>
            </a:r>
            <a:r>
              <a:rPr lang="en-US" dirty="0" err="1">
                <a:sym typeface="Wingdings" pitchFamily="2" charset="2"/>
              </a:rPr>
              <a:t>untuk</a:t>
            </a:r>
            <a:r>
              <a:rPr lang="en-US" dirty="0">
                <a:sym typeface="Wingdings" pitchFamily="2" charset="2"/>
              </a:rPr>
              <a:t> </a:t>
            </a:r>
            <a:r>
              <a:rPr lang="en-US" dirty="0" err="1">
                <a:sym typeface="Wingdings" pitchFamily="2" charset="2"/>
              </a:rPr>
              <a:t>mencegah</a:t>
            </a:r>
            <a:r>
              <a:rPr lang="en-US" dirty="0">
                <a:sym typeface="Wingdings" pitchFamily="2" charset="2"/>
              </a:rPr>
              <a:t> </a:t>
            </a:r>
            <a:r>
              <a:rPr lang="en-US" dirty="0" err="1">
                <a:sym typeface="Wingdings" pitchFamily="2" charset="2"/>
              </a:rPr>
              <a:t>kerusakan</a:t>
            </a:r>
            <a:r>
              <a:rPr lang="en-US" dirty="0">
                <a:sym typeface="Wingdings" pitchFamily="2" charset="2"/>
              </a:rPr>
              <a:t> </a:t>
            </a:r>
            <a:r>
              <a:rPr lang="en-US" dirty="0" err="1">
                <a:sym typeface="Wingdings" pitchFamily="2" charset="2"/>
              </a:rPr>
              <a:t>mata</a:t>
            </a:r>
            <a:r>
              <a:rPr lang="en-US" dirty="0">
                <a:sym typeface="Wingdings" pitchFamily="2" charset="2"/>
              </a:rPr>
              <a:t>, </a:t>
            </a:r>
            <a:r>
              <a:rPr lang="en-US" dirty="0" err="1">
                <a:sym typeface="Wingdings" pitchFamily="2" charset="2"/>
              </a:rPr>
              <a:t>sedang</a:t>
            </a:r>
            <a:r>
              <a:rPr lang="en-US" dirty="0">
                <a:sym typeface="Wingdings" pitchFamily="2" charset="2"/>
              </a:rPr>
              <a:t> </a:t>
            </a:r>
            <a:r>
              <a:rPr lang="en-US" dirty="0" err="1">
                <a:sym typeface="Wingdings" pitchFamily="2" charset="2"/>
              </a:rPr>
              <a:t>dikembangkan</a:t>
            </a:r>
            <a:r>
              <a:rPr lang="en-US" dirty="0">
                <a:sym typeface="Wingdings" pitchFamily="2" charset="2"/>
              </a:rPr>
              <a:t> </a:t>
            </a:r>
            <a:r>
              <a:rPr lang="en-US" dirty="0" err="1">
                <a:sym typeface="Wingdings" pitchFamily="2" charset="2"/>
              </a:rPr>
              <a:t>dalam</a:t>
            </a:r>
            <a:r>
              <a:rPr lang="en-US" dirty="0">
                <a:sym typeface="Wingdings" pitchFamily="2" charset="2"/>
              </a:rPr>
              <a:t> </a:t>
            </a:r>
            <a:r>
              <a:rPr lang="en-US" dirty="0" err="1">
                <a:sym typeface="Wingdings" pitchFamily="2" charset="2"/>
              </a:rPr>
              <a:t>bentuk</a:t>
            </a:r>
            <a:r>
              <a:rPr lang="en-US" dirty="0">
                <a:sym typeface="Wingdings" pitchFamily="2" charset="2"/>
              </a:rPr>
              <a:t> solution</a:t>
            </a:r>
          </a:p>
          <a:p>
            <a:r>
              <a:rPr lang="en-US" i="1" dirty="0" err="1"/>
              <a:t>Cytotoxic</a:t>
            </a:r>
            <a:r>
              <a:rPr lang="en-US" i="1" dirty="0"/>
              <a:t> drugs: </a:t>
            </a:r>
            <a:r>
              <a:rPr lang="en-US" dirty="0" err="1"/>
              <a:t>methotrexate</a:t>
            </a:r>
            <a:r>
              <a:rPr lang="en-US" dirty="0"/>
              <a:t>, a folic acid antagonist, </a:t>
            </a:r>
            <a:r>
              <a:rPr lang="en-US" dirty="0" err="1"/>
              <a:t>azathioprine</a:t>
            </a:r>
            <a:r>
              <a:rPr lang="en-US" dirty="0"/>
              <a:t>, </a:t>
            </a:r>
            <a:r>
              <a:rPr lang="en-US" dirty="0" err="1"/>
              <a:t>hydroxycarbamide</a:t>
            </a:r>
            <a:r>
              <a:rPr lang="en-US" dirty="0"/>
              <a:t> (</a:t>
            </a:r>
            <a:r>
              <a:rPr lang="en-US" dirty="0" err="1"/>
              <a:t>hydroxyurea</a:t>
            </a:r>
            <a:r>
              <a:rPr lang="en-US" dirty="0"/>
              <a:t>). </a:t>
            </a:r>
            <a:r>
              <a:rPr lang="en-US" dirty="0" err="1"/>
              <a:t>Efek</a:t>
            </a:r>
            <a:r>
              <a:rPr lang="en-US" dirty="0"/>
              <a:t> </a:t>
            </a:r>
            <a:r>
              <a:rPr lang="en-US" dirty="0" err="1"/>
              <a:t>samping</a:t>
            </a:r>
            <a:r>
              <a:rPr lang="en-US" dirty="0"/>
              <a:t>: bone marrow suppression, </a:t>
            </a:r>
            <a:r>
              <a:rPr lang="en-US" dirty="0" err="1"/>
              <a:t>hepatotoxicity</a:t>
            </a:r>
            <a:r>
              <a:rPr lang="en-US" dirty="0"/>
              <a:t>, spermatogenesis, </a:t>
            </a:r>
            <a:r>
              <a:rPr lang="en-US" dirty="0" err="1"/>
              <a:t>teratogenic</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i="1" dirty="0" err="1"/>
              <a:t>Retinoids</a:t>
            </a:r>
            <a:r>
              <a:rPr lang="en-US" i="1" dirty="0">
                <a:sym typeface="Wingdings" pitchFamily="2" charset="2"/>
              </a:rPr>
              <a:t> </a:t>
            </a:r>
            <a:r>
              <a:rPr lang="en-US" i="1" dirty="0" err="1">
                <a:sym typeface="Wingdings" pitchFamily="2" charset="2"/>
              </a:rPr>
              <a:t>efek</a:t>
            </a:r>
            <a:r>
              <a:rPr lang="en-US" i="1" dirty="0">
                <a:sym typeface="Wingdings" pitchFamily="2" charset="2"/>
              </a:rPr>
              <a:t> </a:t>
            </a:r>
            <a:r>
              <a:rPr lang="en-US" i="1" dirty="0" err="1">
                <a:sym typeface="Wingdings" pitchFamily="2" charset="2"/>
              </a:rPr>
              <a:t>samping</a:t>
            </a:r>
            <a:r>
              <a:rPr lang="en-US" i="1" dirty="0">
                <a:sym typeface="Wingdings" pitchFamily="2" charset="2"/>
              </a:rPr>
              <a:t> </a:t>
            </a:r>
            <a:r>
              <a:rPr lang="en-US" i="1" dirty="0" err="1">
                <a:sym typeface="Wingdings" pitchFamily="2" charset="2"/>
              </a:rPr>
              <a:t>bibir</a:t>
            </a:r>
            <a:r>
              <a:rPr lang="en-US" i="1" dirty="0">
                <a:sym typeface="Wingdings" pitchFamily="2" charset="2"/>
              </a:rPr>
              <a:t> </a:t>
            </a:r>
            <a:r>
              <a:rPr lang="en-US" i="1" dirty="0" err="1">
                <a:sym typeface="Wingdings" pitchFamily="2" charset="2"/>
              </a:rPr>
              <a:t>kering</a:t>
            </a:r>
            <a:r>
              <a:rPr lang="en-US" i="1" dirty="0">
                <a:sym typeface="Wingdings" pitchFamily="2" charset="2"/>
              </a:rPr>
              <a:t>, </a:t>
            </a:r>
            <a:r>
              <a:rPr lang="en-US" i="1" dirty="0" err="1">
                <a:sym typeface="Wingdings" pitchFamily="2" charset="2"/>
              </a:rPr>
              <a:t>perdarahan</a:t>
            </a:r>
            <a:r>
              <a:rPr lang="en-US" i="1" dirty="0">
                <a:sym typeface="Wingdings" pitchFamily="2" charset="2"/>
              </a:rPr>
              <a:t> </a:t>
            </a:r>
            <a:r>
              <a:rPr lang="en-US" i="1" dirty="0" err="1">
                <a:sym typeface="Wingdings" pitchFamily="2" charset="2"/>
              </a:rPr>
              <a:t>hidung</a:t>
            </a:r>
            <a:r>
              <a:rPr lang="en-US" i="1" dirty="0">
                <a:sym typeface="Wingdings" pitchFamily="2" charset="2"/>
              </a:rPr>
              <a:t>, </a:t>
            </a:r>
            <a:r>
              <a:rPr lang="en-US" i="1" dirty="0" err="1">
                <a:sym typeface="Wingdings" pitchFamily="2" charset="2"/>
              </a:rPr>
              <a:t>rambut</a:t>
            </a:r>
            <a:r>
              <a:rPr lang="en-US" i="1" dirty="0">
                <a:sym typeface="Wingdings" pitchFamily="2" charset="2"/>
              </a:rPr>
              <a:t> </a:t>
            </a:r>
            <a:r>
              <a:rPr lang="en-US" i="1" dirty="0" err="1">
                <a:sym typeface="Wingdings" pitchFamily="2" charset="2"/>
              </a:rPr>
              <a:t>rontok</a:t>
            </a:r>
            <a:r>
              <a:rPr lang="en-US" i="1" dirty="0">
                <a:sym typeface="Wingdings" pitchFamily="2" charset="2"/>
              </a:rPr>
              <a:t>, </a:t>
            </a:r>
            <a:r>
              <a:rPr lang="en-US" i="1" dirty="0" err="1">
                <a:sym typeface="Wingdings" pitchFamily="2" charset="2"/>
              </a:rPr>
              <a:t>hiperlipidemia</a:t>
            </a:r>
            <a:r>
              <a:rPr lang="en-US" i="1" dirty="0">
                <a:sym typeface="Wingdings" pitchFamily="2" charset="2"/>
              </a:rPr>
              <a:t>, </a:t>
            </a:r>
            <a:r>
              <a:rPr lang="en-US" i="1" dirty="0" err="1">
                <a:sym typeface="Wingdings" pitchFamily="2" charset="2"/>
              </a:rPr>
              <a:t>hepatotoksik</a:t>
            </a:r>
            <a:r>
              <a:rPr lang="en-US" i="1" dirty="0">
                <a:sym typeface="Wingdings" pitchFamily="2" charset="2"/>
              </a:rPr>
              <a:t> </a:t>
            </a:r>
            <a:r>
              <a:rPr lang="en-US" i="1" dirty="0" err="1">
                <a:sym typeface="Wingdings" pitchFamily="2" charset="2"/>
              </a:rPr>
              <a:t>dan</a:t>
            </a:r>
            <a:r>
              <a:rPr lang="en-US" i="1" dirty="0">
                <a:sym typeface="Wingdings" pitchFamily="2" charset="2"/>
              </a:rPr>
              <a:t> </a:t>
            </a:r>
            <a:r>
              <a:rPr lang="en-US" i="1" dirty="0" err="1">
                <a:sym typeface="Wingdings" pitchFamily="2" charset="2"/>
              </a:rPr>
              <a:t>teratogenik</a:t>
            </a:r>
            <a:endParaRPr lang="en-US" i="1" dirty="0">
              <a:sym typeface="Wingdings" pitchFamily="2" charset="2"/>
            </a:endParaRPr>
          </a:p>
          <a:p>
            <a:r>
              <a:rPr lang="en-US" i="1" dirty="0"/>
              <a:t>Systemic steroids</a:t>
            </a:r>
            <a:r>
              <a:rPr lang="en-US" i="1" dirty="0">
                <a:sym typeface="Wingdings" pitchFamily="2" charset="2"/>
              </a:rPr>
              <a:t> </a:t>
            </a:r>
            <a:r>
              <a:rPr lang="en-US" i="1" dirty="0" err="1">
                <a:sym typeface="Wingdings" pitchFamily="2" charset="2"/>
              </a:rPr>
              <a:t>awasi</a:t>
            </a:r>
            <a:r>
              <a:rPr lang="en-US" i="1" dirty="0">
                <a:sym typeface="Wingdings" pitchFamily="2" charset="2"/>
              </a:rPr>
              <a:t> </a:t>
            </a:r>
            <a:r>
              <a:rPr lang="en-US" i="1" dirty="0" err="1">
                <a:sym typeface="Wingdings" pitchFamily="2" charset="2"/>
              </a:rPr>
              <a:t>penggunaan</a:t>
            </a:r>
            <a:endParaRPr lang="en-US" i="1" dirty="0">
              <a:sym typeface="Wingdings" pitchFamily="2" charset="2"/>
            </a:endParaRPr>
          </a:p>
          <a:p>
            <a:r>
              <a:rPr lang="en-US" i="1" dirty="0" err="1"/>
              <a:t>Ciclosporin</a:t>
            </a:r>
            <a:r>
              <a:rPr lang="en-US" i="1" dirty="0"/>
              <a:t> (</a:t>
            </a:r>
            <a:r>
              <a:rPr lang="en-US" i="1" dirty="0" err="1"/>
              <a:t>cyclosporin</a:t>
            </a:r>
            <a:r>
              <a:rPr lang="en-US" i="1" dirty="0"/>
              <a:t>)</a:t>
            </a:r>
            <a:r>
              <a:rPr lang="en-US" i="1" dirty="0">
                <a:sym typeface="Wingdings" pitchFamily="2" charset="2"/>
              </a:rPr>
              <a:t> </a:t>
            </a:r>
            <a:r>
              <a:rPr lang="en-US" dirty="0" err="1">
                <a:sym typeface="Wingdings" pitchFamily="2" charset="2"/>
              </a:rPr>
              <a:t>efek</a:t>
            </a:r>
            <a:r>
              <a:rPr lang="en-US" dirty="0">
                <a:sym typeface="Wingdings" pitchFamily="2" charset="2"/>
              </a:rPr>
              <a:t> </a:t>
            </a:r>
            <a:r>
              <a:rPr lang="en-US" dirty="0" err="1">
                <a:sym typeface="Wingdings" pitchFamily="2" charset="2"/>
              </a:rPr>
              <a:t>samping</a:t>
            </a:r>
            <a:r>
              <a:rPr lang="en-US" dirty="0">
                <a:sym typeface="Wingdings" pitchFamily="2" charset="2"/>
              </a:rPr>
              <a:t> </a:t>
            </a:r>
            <a:r>
              <a:rPr lang="en-US" dirty="0" err="1"/>
              <a:t>nephrotoxic</a:t>
            </a:r>
            <a:r>
              <a:rPr lang="en-US" dirty="0"/>
              <a:t> </a:t>
            </a:r>
            <a:r>
              <a:rPr lang="en-US" dirty="0" err="1"/>
              <a:t>dan</a:t>
            </a:r>
            <a:r>
              <a:rPr lang="en-US" dirty="0"/>
              <a:t> </a:t>
            </a:r>
            <a:r>
              <a:rPr lang="en-US" dirty="0" err="1"/>
              <a:t>mahal</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img0078"/>
          <p:cNvPicPr>
            <a:picLocks noChangeAspect="1" noChangeArrowheads="1"/>
          </p:cNvPicPr>
          <p:nvPr/>
        </p:nvPicPr>
        <p:blipFill>
          <a:blip r:embed="rId3"/>
          <a:srcRect b="16505"/>
          <a:stretch>
            <a:fillRect/>
          </a:stretch>
        </p:blipFill>
        <p:spPr bwMode="auto">
          <a:xfrm>
            <a:off x="6308725" y="0"/>
            <a:ext cx="2835275" cy="3505200"/>
          </a:xfrm>
          <a:prstGeom prst="rect">
            <a:avLst/>
          </a:prstGeom>
          <a:noFill/>
          <a:ln w="9525">
            <a:noFill/>
            <a:miter lim="800000"/>
            <a:headEnd/>
            <a:tailEnd/>
          </a:ln>
        </p:spPr>
      </p:pic>
      <p:pic>
        <p:nvPicPr>
          <p:cNvPr id="10243" name="Picture 8" descr="img0082"/>
          <p:cNvPicPr>
            <a:picLocks noChangeAspect="1" noChangeArrowheads="1"/>
          </p:cNvPicPr>
          <p:nvPr/>
        </p:nvPicPr>
        <p:blipFill>
          <a:blip r:embed="rId4"/>
          <a:srcRect t="40816"/>
          <a:stretch>
            <a:fillRect/>
          </a:stretch>
        </p:blipFill>
        <p:spPr bwMode="auto">
          <a:xfrm>
            <a:off x="2667000" y="0"/>
            <a:ext cx="3657600" cy="1600200"/>
          </a:xfrm>
          <a:prstGeom prst="rect">
            <a:avLst/>
          </a:prstGeom>
          <a:noFill/>
          <a:ln w="9525">
            <a:noFill/>
            <a:miter lim="800000"/>
            <a:headEnd/>
            <a:tailEnd/>
          </a:ln>
        </p:spPr>
      </p:pic>
      <p:pic>
        <p:nvPicPr>
          <p:cNvPr id="10244" name="Picture 9" descr="img0047"/>
          <p:cNvPicPr>
            <a:picLocks noChangeAspect="1" noChangeArrowheads="1"/>
          </p:cNvPicPr>
          <p:nvPr/>
        </p:nvPicPr>
        <p:blipFill>
          <a:blip r:embed="rId5"/>
          <a:srcRect l="19028" t="36339" r="19028" b="20189"/>
          <a:stretch>
            <a:fillRect/>
          </a:stretch>
        </p:blipFill>
        <p:spPr bwMode="auto">
          <a:xfrm>
            <a:off x="6291263" y="3505200"/>
            <a:ext cx="2852737" cy="3352800"/>
          </a:xfrm>
          <a:prstGeom prst="rect">
            <a:avLst/>
          </a:prstGeom>
          <a:noFill/>
          <a:ln w="9525">
            <a:noFill/>
            <a:miter lim="800000"/>
            <a:headEnd/>
            <a:tailEnd/>
          </a:ln>
        </p:spPr>
      </p:pic>
      <p:pic>
        <p:nvPicPr>
          <p:cNvPr id="99340" name="Picture 12" descr="p 67 left"/>
          <p:cNvPicPr>
            <a:picLocks noChangeAspect="1" noChangeArrowheads="1"/>
          </p:cNvPicPr>
          <p:nvPr/>
        </p:nvPicPr>
        <p:blipFill>
          <a:blip r:embed="rId6"/>
          <a:srcRect/>
          <a:stretch>
            <a:fillRect/>
          </a:stretch>
        </p:blipFill>
        <p:spPr bwMode="gray">
          <a:xfrm>
            <a:off x="1981200" y="3429000"/>
            <a:ext cx="2057400" cy="3429000"/>
          </a:xfrm>
          <a:prstGeom prst="rect">
            <a:avLst/>
          </a:prstGeom>
          <a:noFill/>
          <a:ln w="25400">
            <a:solidFill>
              <a:srgbClr val="CCECFF"/>
            </a:solidFill>
            <a:miter lim="800000"/>
            <a:headEnd/>
            <a:tailEnd/>
          </a:ln>
          <a:effectLst>
            <a:outerShdw dist="35921" dir="2700000" algn="ctr" rotWithShape="0">
              <a:srgbClr val="808080"/>
            </a:outerShdw>
          </a:effectLst>
        </p:spPr>
      </p:pic>
      <p:pic>
        <p:nvPicPr>
          <p:cNvPr id="99341" name="Picture 13" descr="Slide 20a"/>
          <p:cNvPicPr>
            <a:picLocks noChangeAspect="1" noChangeArrowheads="1"/>
          </p:cNvPicPr>
          <p:nvPr/>
        </p:nvPicPr>
        <p:blipFill>
          <a:blip r:embed="rId7"/>
          <a:srcRect l="2815" r="2815"/>
          <a:stretch>
            <a:fillRect/>
          </a:stretch>
        </p:blipFill>
        <p:spPr bwMode="gray">
          <a:xfrm>
            <a:off x="4084638" y="3429000"/>
            <a:ext cx="2163762" cy="3429000"/>
          </a:xfrm>
          <a:prstGeom prst="rect">
            <a:avLst/>
          </a:prstGeom>
          <a:noFill/>
          <a:ln w="25400">
            <a:solidFill>
              <a:srgbClr val="CCECFF"/>
            </a:solidFill>
            <a:miter lim="800000"/>
            <a:headEnd/>
            <a:tailEnd/>
          </a:ln>
          <a:effectLst>
            <a:outerShdw dist="35921" dir="2700000" algn="ctr" rotWithShape="0">
              <a:srgbClr val="808080"/>
            </a:outerShdw>
          </a:effectLst>
        </p:spPr>
      </p:pic>
      <p:pic>
        <p:nvPicPr>
          <p:cNvPr id="10247" name="Picture 14"/>
          <p:cNvPicPr>
            <a:picLocks noChangeAspect="1" noChangeArrowheads="1"/>
          </p:cNvPicPr>
          <p:nvPr/>
        </p:nvPicPr>
        <p:blipFill>
          <a:blip r:embed="rId8"/>
          <a:srcRect b="39032"/>
          <a:stretch>
            <a:fillRect/>
          </a:stretch>
        </p:blipFill>
        <p:spPr bwMode="auto">
          <a:xfrm>
            <a:off x="0" y="0"/>
            <a:ext cx="2819400" cy="3429000"/>
          </a:xfrm>
          <a:prstGeom prst="rect">
            <a:avLst/>
          </a:prstGeom>
          <a:noFill/>
          <a:ln w="9525">
            <a:noFill/>
            <a:miter lim="800000"/>
            <a:headEnd/>
            <a:tailEnd/>
          </a:ln>
        </p:spPr>
      </p:pic>
      <p:pic>
        <p:nvPicPr>
          <p:cNvPr id="99343" name="Picture 15" descr="slide 3a"/>
          <p:cNvPicPr>
            <a:picLocks noChangeAspect="1" noChangeArrowheads="1"/>
          </p:cNvPicPr>
          <p:nvPr/>
        </p:nvPicPr>
        <p:blipFill>
          <a:blip r:embed="rId9"/>
          <a:srcRect t="37416" b="407"/>
          <a:stretch>
            <a:fillRect/>
          </a:stretch>
        </p:blipFill>
        <p:spPr bwMode="gray">
          <a:xfrm>
            <a:off x="2743200" y="1676400"/>
            <a:ext cx="3505200" cy="1628775"/>
          </a:xfrm>
          <a:prstGeom prst="rect">
            <a:avLst/>
          </a:prstGeom>
          <a:noFill/>
          <a:ln w="25400">
            <a:solidFill>
              <a:srgbClr val="CCECFF"/>
            </a:solidFill>
            <a:miter lim="800000"/>
            <a:headEnd/>
            <a:tailEnd/>
          </a:ln>
          <a:effectLst>
            <a:outerShdw dist="35921" dir="2700000" algn="ctr" rotWithShape="0">
              <a:srgbClr val="808080"/>
            </a:outerShdw>
          </a:effectLst>
        </p:spPr>
      </p:pic>
      <p:pic>
        <p:nvPicPr>
          <p:cNvPr id="99344" name="Picture 16" descr="slide 17a"/>
          <p:cNvPicPr>
            <a:picLocks noChangeAspect="1" noChangeArrowheads="1"/>
          </p:cNvPicPr>
          <p:nvPr/>
        </p:nvPicPr>
        <p:blipFill>
          <a:blip r:embed="rId10"/>
          <a:srcRect l="5289" r="4155"/>
          <a:stretch>
            <a:fillRect/>
          </a:stretch>
        </p:blipFill>
        <p:spPr bwMode="gray">
          <a:xfrm>
            <a:off x="-46038" y="3429000"/>
            <a:ext cx="1951038" cy="3429000"/>
          </a:xfrm>
          <a:prstGeom prst="rect">
            <a:avLst/>
          </a:prstGeom>
          <a:noFill/>
          <a:ln w="25400">
            <a:solidFill>
              <a:srgbClr val="CCECFF"/>
            </a:solidFill>
            <a:miter lim="800000"/>
            <a:headEnd/>
            <a:tailEnd/>
          </a:ln>
          <a:effectLst>
            <a:outerShdw dist="35921" dir="2700000" algn="ctr" rotWithShape="0">
              <a:srgbClr val="808080"/>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BA0CCF35-C4EB-45E6-894A-8189EF780DDC}" type="slidenum">
              <a:rPr lang="en-US"/>
              <a:pPr/>
              <a:t>50</a:t>
            </a:fld>
            <a:endParaRPr lang="en-US"/>
          </a:p>
        </p:txBody>
      </p:sp>
      <p:sp>
        <p:nvSpPr>
          <p:cNvPr id="13314" name="Rectangle 2"/>
          <p:cNvSpPr>
            <a:spLocks noGrp="1" noChangeArrowheads="1"/>
          </p:cNvSpPr>
          <p:nvPr>
            <p:ph type="title"/>
          </p:nvPr>
        </p:nvSpPr>
        <p:spPr/>
        <p:txBody>
          <a:bodyPr/>
          <a:lstStyle/>
          <a:p>
            <a:r>
              <a:rPr lang="en-US" dirty="0" err="1"/>
              <a:t>Penatalaksanaan</a:t>
            </a:r>
            <a:endParaRPr lang="en-US" dirty="0"/>
          </a:p>
        </p:txBody>
      </p:sp>
      <p:sp>
        <p:nvSpPr>
          <p:cNvPr id="13318" name="Rectangle 6"/>
          <p:cNvSpPr>
            <a:spLocks noGrp="1" noChangeArrowheads="1"/>
          </p:cNvSpPr>
          <p:nvPr>
            <p:ph type="body" idx="1"/>
          </p:nvPr>
        </p:nvSpPr>
        <p:spPr/>
        <p:txBody>
          <a:bodyPr>
            <a:normAutofit/>
          </a:bodyPr>
          <a:lstStyle/>
          <a:p>
            <a:r>
              <a:rPr lang="en-US" dirty="0"/>
              <a:t>Lubrication</a:t>
            </a:r>
          </a:p>
          <a:p>
            <a:r>
              <a:rPr lang="en-US" dirty="0" err="1"/>
              <a:t>Mengangkat</a:t>
            </a:r>
            <a:r>
              <a:rPr lang="en-US" dirty="0"/>
              <a:t> </a:t>
            </a:r>
            <a:r>
              <a:rPr lang="en-US" dirty="0" err="1"/>
              <a:t>sisik</a:t>
            </a:r>
            <a:endParaRPr lang="en-US" dirty="0"/>
          </a:p>
          <a:p>
            <a:r>
              <a:rPr lang="en-US" dirty="0" err="1"/>
              <a:t>Memperlambat</a:t>
            </a:r>
            <a:r>
              <a:rPr lang="en-US" dirty="0"/>
              <a:t> </a:t>
            </a:r>
            <a:r>
              <a:rPr lang="en-US" dirty="0" err="1"/>
              <a:t>lesi</a:t>
            </a:r>
            <a:r>
              <a:rPr lang="en-US" dirty="0"/>
              <a:t> </a:t>
            </a:r>
            <a:r>
              <a:rPr lang="en-US" dirty="0" err="1"/>
              <a:t>proliferasi</a:t>
            </a:r>
            <a:endParaRPr lang="en-US" dirty="0"/>
          </a:p>
          <a:p>
            <a:r>
              <a:rPr lang="en-US" dirty="0" err="1"/>
              <a:t>Manajemen</a:t>
            </a:r>
            <a:r>
              <a:rPr lang="en-US" dirty="0"/>
              <a:t> </a:t>
            </a:r>
            <a:r>
              <a:rPr lang="en-US" dirty="0" err="1"/>
              <a:t>pruritus</a:t>
            </a:r>
            <a:endParaRPr lang="en-US" dirty="0"/>
          </a:p>
          <a:p>
            <a:r>
              <a:rPr lang="en-US" dirty="0" err="1"/>
              <a:t>Pencegahan</a:t>
            </a:r>
            <a:r>
              <a:rPr lang="en-US" dirty="0"/>
              <a:t> </a:t>
            </a:r>
            <a:r>
              <a:rPr lang="en-US" dirty="0" err="1"/>
              <a:t>komplikasi</a:t>
            </a:r>
            <a:endParaRPr lang="en-US" dirty="0"/>
          </a:p>
          <a:p>
            <a:r>
              <a:rPr lang="en-US" dirty="0" err="1"/>
              <a:t>Mencegah</a:t>
            </a:r>
            <a:r>
              <a:rPr lang="en-US" dirty="0"/>
              <a:t> stress</a:t>
            </a:r>
          </a:p>
          <a:p>
            <a:r>
              <a:rPr lang="en-US" dirty="0" err="1"/>
              <a:t>Musim</a:t>
            </a:r>
            <a:r>
              <a:rPr lang="en-US" dirty="0"/>
              <a:t> &amp; </a:t>
            </a:r>
            <a:r>
              <a:rPr lang="en-US" dirty="0" err="1"/>
              <a:t>Iklim</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err="1"/>
              <a:t>Faktor</a:t>
            </a:r>
            <a:r>
              <a:rPr lang="en-US" dirty="0"/>
              <a:t> yang </a:t>
            </a:r>
            <a:r>
              <a:rPr lang="en-US" dirty="0" err="1"/>
              <a:t>berpengaruh</a:t>
            </a:r>
            <a:r>
              <a:rPr lang="en-US" dirty="0"/>
              <a:t>: </a:t>
            </a:r>
            <a:r>
              <a:rPr lang="en-US" dirty="0" err="1"/>
              <a:t>tipe</a:t>
            </a:r>
            <a:r>
              <a:rPr lang="en-US" dirty="0"/>
              <a:t> </a:t>
            </a:r>
            <a:r>
              <a:rPr lang="en-US" dirty="0" err="1"/>
              <a:t>dan</a:t>
            </a:r>
            <a:r>
              <a:rPr lang="en-US" dirty="0"/>
              <a:t> </a:t>
            </a:r>
            <a:r>
              <a:rPr lang="en-US" dirty="0" err="1"/>
              <a:t>jenis</a:t>
            </a:r>
            <a:r>
              <a:rPr lang="en-US" dirty="0"/>
              <a:t> </a:t>
            </a:r>
            <a:r>
              <a:rPr lang="en-US" dirty="0" err="1"/>
              <a:t>lesi</a:t>
            </a:r>
            <a:r>
              <a:rPr lang="en-US" dirty="0">
                <a:sym typeface="Wingdings" pitchFamily="2" charset="2"/>
              </a:rPr>
              <a:t> </a:t>
            </a:r>
            <a:r>
              <a:rPr lang="en-US" dirty="0" err="1">
                <a:sym typeface="Wingdings" pitchFamily="2" charset="2"/>
              </a:rPr>
              <a:t>kualitas</a:t>
            </a:r>
            <a:r>
              <a:rPr lang="en-US" dirty="0">
                <a:sym typeface="Wingdings" pitchFamily="2" charset="2"/>
              </a:rPr>
              <a:t> </a:t>
            </a:r>
            <a:r>
              <a:rPr lang="en-US" dirty="0" err="1">
                <a:sym typeface="Wingdings" pitchFamily="2" charset="2"/>
              </a:rPr>
              <a:t>hidup</a:t>
            </a:r>
            <a:endParaRPr lang="en-US" dirty="0">
              <a:sym typeface="Wingdings" pitchFamily="2" charset="2"/>
            </a:endParaRPr>
          </a:p>
          <a:p>
            <a:r>
              <a:rPr lang="en-US" b="1" dirty="0"/>
              <a:t>Chronic plaque psoriasis</a:t>
            </a:r>
          </a:p>
          <a:p>
            <a:pPr>
              <a:buNone/>
            </a:pPr>
            <a:r>
              <a:rPr lang="en-US" dirty="0"/>
              <a:t>	</a:t>
            </a:r>
            <a:r>
              <a:rPr lang="en-US" dirty="0" err="1"/>
              <a:t>Dithranol</a:t>
            </a:r>
            <a:r>
              <a:rPr lang="en-US" dirty="0"/>
              <a:t>, vitamin D analogues, topical, Steroids, UV radiation. </a:t>
            </a:r>
            <a:r>
              <a:rPr lang="en-US" dirty="0" err="1"/>
              <a:t>Jika</a:t>
            </a:r>
            <a:r>
              <a:rPr lang="en-US" dirty="0"/>
              <a:t> </a:t>
            </a:r>
            <a:r>
              <a:rPr lang="en-US" dirty="0" err="1"/>
              <a:t>lesi</a:t>
            </a:r>
            <a:r>
              <a:rPr lang="en-US" dirty="0"/>
              <a:t> </a:t>
            </a:r>
            <a:r>
              <a:rPr lang="en-US" dirty="0" err="1"/>
              <a:t>meluas</a:t>
            </a:r>
            <a:r>
              <a:rPr lang="en-US" dirty="0"/>
              <a:t> </a:t>
            </a:r>
            <a:r>
              <a:rPr lang="en-US" dirty="0" err="1"/>
              <a:t>dan</a:t>
            </a:r>
            <a:r>
              <a:rPr lang="en-US" dirty="0"/>
              <a:t> </a:t>
            </a:r>
            <a:r>
              <a:rPr lang="en-US" dirty="0" err="1"/>
              <a:t>ada</a:t>
            </a:r>
            <a:r>
              <a:rPr lang="en-US" dirty="0"/>
              <a:t> </a:t>
            </a:r>
            <a:r>
              <a:rPr lang="en-US" dirty="0" err="1"/>
              <a:t>gangguan</a:t>
            </a:r>
            <a:r>
              <a:rPr lang="en-US" dirty="0"/>
              <a:t> </a:t>
            </a:r>
            <a:r>
              <a:rPr lang="en-US" dirty="0" err="1"/>
              <a:t>psikosial</a:t>
            </a:r>
            <a:r>
              <a:rPr lang="en-US" dirty="0"/>
              <a:t>, </a:t>
            </a:r>
            <a:r>
              <a:rPr lang="en-US" dirty="0" err="1"/>
              <a:t>maka</a:t>
            </a:r>
            <a:r>
              <a:rPr lang="en-US" dirty="0"/>
              <a:t> </a:t>
            </a:r>
            <a:r>
              <a:rPr lang="en-US" dirty="0" err="1"/>
              <a:t>pilihan</a:t>
            </a:r>
            <a:r>
              <a:rPr lang="en-US" dirty="0"/>
              <a:t> yang </a:t>
            </a:r>
            <a:r>
              <a:rPr lang="en-US" dirty="0" err="1"/>
              <a:t>tepat</a:t>
            </a:r>
            <a:r>
              <a:rPr lang="en-US" dirty="0"/>
              <a:t> </a:t>
            </a:r>
            <a:r>
              <a:rPr lang="en-US" dirty="0" err="1"/>
              <a:t>adalah</a:t>
            </a:r>
            <a:r>
              <a:rPr lang="en-US" dirty="0"/>
              <a:t> PUVA, </a:t>
            </a:r>
            <a:r>
              <a:rPr lang="en-US" dirty="0" err="1"/>
              <a:t>retinoids</a:t>
            </a:r>
            <a:r>
              <a:rPr lang="en-US" dirty="0"/>
              <a:t> </a:t>
            </a:r>
            <a:r>
              <a:rPr lang="en-US" dirty="0" err="1"/>
              <a:t>atau</a:t>
            </a:r>
            <a:r>
              <a:rPr lang="en-US" dirty="0"/>
              <a:t> </a:t>
            </a:r>
            <a:r>
              <a:rPr lang="en-US" dirty="0" err="1"/>
              <a:t>cytotoxic</a:t>
            </a:r>
            <a:r>
              <a:rPr lang="en-US" dirty="0"/>
              <a:t> drugs</a:t>
            </a:r>
            <a:endParaRPr lang="en-US" b="1" dirty="0"/>
          </a:p>
          <a:p>
            <a:endParaRPr lang="en-US" dirty="0"/>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Scalp psoriasis</a:t>
            </a:r>
          </a:p>
        </p:txBody>
      </p:sp>
      <p:sp>
        <p:nvSpPr>
          <p:cNvPr id="3" name="Content Placeholder 2"/>
          <p:cNvSpPr>
            <a:spLocks noGrp="1"/>
          </p:cNvSpPr>
          <p:nvPr>
            <p:ph idx="1"/>
          </p:nvPr>
        </p:nvSpPr>
        <p:spPr/>
        <p:txBody>
          <a:bodyPr>
            <a:normAutofit/>
          </a:bodyPr>
          <a:lstStyle/>
          <a:p>
            <a:r>
              <a:rPr lang="en-US" dirty="0"/>
              <a:t>Tar shampoos </a:t>
            </a:r>
          </a:p>
          <a:p>
            <a:pPr>
              <a:buNone/>
            </a:pPr>
            <a:r>
              <a:rPr lang="en-US" dirty="0"/>
              <a:t>	</a:t>
            </a:r>
            <a:r>
              <a:rPr lang="en-US" dirty="0" err="1"/>
              <a:t>Penggunaan</a:t>
            </a:r>
            <a:r>
              <a:rPr lang="en-US" dirty="0"/>
              <a:t>: </a:t>
            </a:r>
            <a:r>
              <a:rPr lang="en-US" dirty="0" err="1"/>
              <a:t>pijat</a:t>
            </a:r>
            <a:r>
              <a:rPr lang="en-US" dirty="0"/>
              <a:t> </a:t>
            </a:r>
            <a:r>
              <a:rPr lang="en-US" dirty="0" err="1"/>
              <a:t>kepala</a:t>
            </a:r>
            <a:r>
              <a:rPr lang="en-US" dirty="0"/>
              <a:t> </a:t>
            </a:r>
            <a:r>
              <a:rPr lang="en-US" dirty="0" err="1"/>
              <a:t>pada</a:t>
            </a:r>
            <a:r>
              <a:rPr lang="en-US" dirty="0"/>
              <a:t> </a:t>
            </a:r>
            <a:r>
              <a:rPr lang="en-US" dirty="0" err="1"/>
              <a:t>malam</a:t>
            </a:r>
            <a:r>
              <a:rPr lang="en-US" dirty="0"/>
              <a:t> </a:t>
            </a:r>
            <a:r>
              <a:rPr lang="en-US" dirty="0" err="1"/>
              <a:t>hari</a:t>
            </a:r>
            <a:endParaRPr lang="en-US" dirty="0"/>
          </a:p>
          <a:p>
            <a:r>
              <a:rPr lang="en-US" dirty="0"/>
              <a:t>Topical steroid (</a:t>
            </a:r>
            <a:r>
              <a:rPr lang="en-US" dirty="0" err="1"/>
              <a:t>dengan</a:t>
            </a:r>
            <a:r>
              <a:rPr lang="en-US" dirty="0"/>
              <a:t> </a:t>
            </a:r>
            <a:r>
              <a:rPr lang="en-US" dirty="0" err="1"/>
              <a:t>atau</a:t>
            </a:r>
            <a:r>
              <a:rPr lang="en-US" dirty="0"/>
              <a:t> </a:t>
            </a:r>
            <a:r>
              <a:rPr lang="en-US" dirty="0" err="1"/>
              <a:t>tanpa</a:t>
            </a:r>
            <a:r>
              <a:rPr lang="en-US" dirty="0"/>
              <a:t> salicylic acid </a:t>
            </a:r>
            <a:r>
              <a:rPr lang="en-US" dirty="0" err="1"/>
              <a:t>digunakan</a:t>
            </a:r>
            <a:r>
              <a:rPr lang="en-US" dirty="0"/>
              <a:t>)</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Nail psoriasis</a:t>
            </a:r>
          </a:p>
        </p:txBody>
      </p:sp>
      <p:sp>
        <p:nvSpPr>
          <p:cNvPr id="3" name="Content Placeholder 2"/>
          <p:cNvSpPr>
            <a:spLocks noGrp="1"/>
          </p:cNvSpPr>
          <p:nvPr>
            <p:ph idx="1"/>
          </p:nvPr>
        </p:nvSpPr>
        <p:spPr/>
        <p:txBody>
          <a:bodyPr/>
          <a:lstStyle/>
          <a:p>
            <a:r>
              <a:rPr lang="en-US" dirty="0" err="1"/>
              <a:t>Perubahan</a:t>
            </a:r>
            <a:r>
              <a:rPr lang="en-US" dirty="0"/>
              <a:t> kuku </a:t>
            </a:r>
            <a:r>
              <a:rPr lang="en-US" dirty="0" err="1"/>
              <a:t>tidak</a:t>
            </a:r>
            <a:r>
              <a:rPr lang="en-US" dirty="0"/>
              <a:t> </a:t>
            </a:r>
            <a:r>
              <a:rPr lang="en-US" dirty="0" err="1"/>
              <a:t>berespon</a:t>
            </a:r>
            <a:r>
              <a:rPr lang="en-US" dirty="0"/>
              <a:t> </a:t>
            </a:r>
            <a:r>
              <a:rPr lang="en-US" dirty="0" err="1"/>
              <a:t>terhadap</a:t>
            </a:r>
            <a:r>
              <a:rPr lang="en-US" dirty="0"/>
              <a:t> </a:t>
            </a:r>
            <a:r>
              <a:rPr lang="en-US" dirty="0" err="1"/>
              <a:t>pemberian</a:t>
            </a:r>
            <a:r>
              <a:rPr lang="en-US" dirty="0"/>
              <a:t> </a:t>
            </a:r>
            <a:r>
              <a:rPr lang="en-US" dirty="0" err="1"/>
              <a:t>topikal</a:t>
            </a:r>
            <a:r>
              <a:rPr lang="en-US" dirty="0"/>
              <a:t> </a:t>
            </a:r>
            <a:r>
              <a:rPr lang="en-US" dirty="0" err="1"/>
              <a:t>terapi</a:t>
            </a:r>
            <a:endParaRPr lang="en-US" dirty="0"/>
          </a:p>
          <a:p>
            <a:r>
              <a:rPr lang="en-US" dirty="0" err="1"/>
              <a:t>Obat</a:t>
            </a:r>
            <a:r>
              <a:rPr lang="en-US" dirty="0"/>
              <a:t> </a:t>
            </a:r>
            <a:r>
              <a:rPr lang="en-US" dirty="0" err="1"/>
              <a:t>sistemik</a:t>
            </a:r>
            <a:r>
              <a:rPr lang="en-US" dirty="0"/>
              <a:t> </a:t>
            </a:r>
            <a:r>
              <a:rPr lang="en-US" dirty="0" err="1"/>
              <a:t>tidak</a:t>
            </a:r>
            <a:r>
              <a:rPr lang="en-US" dirty="0"/>
              <a:t> </a:t>
            </a:r>
            <a:r>
              <a:rPr lang="en-US" dirty="0" err="1"/>
              <a:t>direkomendasikan</a:t>
            </a:r>
            <a:r>
              <a:rPr lang="en-US" dirty="0"/>
              <a:t> </a:t>
            </a:r>
            <a:r>
              <a:rPr lang="en-US" dirty="0" err="1"/>
              <a:t>hanya</a:t>
            </a:r>
            <a:r>
              <a:rPr lang="en-US" dirty="0"/>
              <a:t> </a:t>
            </a:r>
            <a:r>
              <a:rPr lang="en-US" dirty="0" err="1"/>
              <a:t>untuk</a:t>
            </a:r>
            <a:r>
              <a:rPr lang="en-US" dirty="0"/>
              <a:t> </a:t>
            </a:r>
            <a:r>
              <a:rPr lang="en-US" dirty="0" err="1"/>
              <a:t>terapi</a:t>
            </a:r>
            <a:r>
              <a:rPr lang="en-US" dirty="0"/>
              <a:t> kuku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Guttate</a:t>
            </a:r>
            <a:r>
              <a:rPr lang="en-US" dirty="0"/>
              <a:t> psoriasis</a:t>
            </a:r>
          </a:p>
        </p:txBody>
      </p:sp>
      <p:sp>
        <p:nvSpPr>
          <p:cNvPr id="3" name="Content Placeholder 2"/>
          <p:cNvSpPr>
            <a:spLocks noGrp="1"/>
          </p:cNvSpPr>
          <p:nvPr>
            <p:ph idx="1"/>
          </p:nvPr>
        </p:nvSpPr>
        <p:spPr/>
        <p:txBody>
          <a:bodyPr/>
          <a:lstStyle/>
          <a:p>
            <a:r>
              <a:rPr lang="en-US" dirty="0"/>
              <a:t>UV radiation</a:t>
            </a:r>
          </a:p>
          <a:p>
            <a:r>
              <a:rPr lang="en-US" dirty="0"/>
              <a:t>Emollients </a:t>
            </a:r>
          </a:p>
          <a:p>
            <a:r>
              <a:rPr lang="en-US" dirty="0"/>
              <a:t>Tar-based ointment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Flexural psoriasis</a:t>
            </a:r>
          </a:p>
        </p:txBody>
      </p:sp>
      <p:sp>
        <p:nvSpPr>
          <p:cNvPr id="3" name="Content Placeholder 2"/>
          <p:cNvSpPr>
            <a:spLocks noGrp="1"/>
          </p:cNvSpPr>
          <p:nvPr>
            <p:ph idx="1"/>
          </p:nvPr>
        </p:nvSpPr>
        <p:spPr/>
        <p:txBody>
          <a:bodyPr>
            <a:normAutofit/>
          </a:bodyPr>
          <a:lstStyle/>
          <a:p>
            <a:r>
              <a:rPr lang="en-US" dirty="0"/>
              <a:t>Mild </a:t>
            </a:r>
            <a:r>
              <a:rPr lang="en-US" dirty="0" err="1"/>
              <a:t>taricorticosteroid</a:t>
            </a:r>
            <a:r>
              <a:rPr lang="en-US" dirty="0"/>
              <a:t> </a:t>
            </a:r>
            <a:r>
              <a:rPr lang="en-US" dirty="0" err="1"/>
              <a:t>efektif</a:t>
            </a:r>
            <a:r>
              <a:rPr lang="en-US" dirty="0"/>
              <a:t> </a:t>
            </a:r>
            <a:r>
              <a:rPr lang="en-US" dirty="0" err="1"/>
              <a:t>terapi</a:t>
            </a:r>
            <a:endParaRPr lang="en-US" dirty="0"/>
          </a:p>
          <a:p>
            <a:r>
              <a:rPr lang="en-US" dirty="0" err="1"/>
              <a:t>Penggunaan</a:t>
            </a:r>
            <a:r>
              <a:rPr lang="en-US" dirty="0"/>
              <a:t> </a:t>
            </a:r>
            <a:r>
              <a:rPr lang="en-US" dirty="0" err="1"/>
              <a:t>jangka</a:t>
            </a:r>
            <a:r>
              <a:rPr lang="en-US" dirty="0"/>
              <a:t> </a:t>
            </a:r>
            <a:r>
              <a:rPr lang="en-US" dirty="0" err="1"/>
              <a:t>panjang</a:t>
            </a:r>
            <a:r>
              <a:rPr lang="en-US" dirty="0"/>
              <a:t> </a:t>
            </a:r>
            <a:r>
              <a:rPr lang="en-US" dirty="0">
                <a:sym typeface="Wingdings" pitchFamily="2" charset="2"/>
              </a:rPr>
              <a:t> </a:t>
            </a:r>
            <a:r>
              <a:rPr lang="en-US" dirty="0" err="1">
                <a:sym typeface="Wingdings" pitchFamily="2" charset="2"/>
              </a:rPr>
              <a:t>striae</a:t>
            </a:r>
            <a:endParaRPr lang="en-US" dirty="0">
              <a:sym typeface="Wingdings" pitchFamily="2" charset="2"/>
            </a:endParaRPr>
          </a:p>
          <a:p>
            <a:r>
              <a:rPr lang="en-US" dirty="0" err="1"/>
              <a:t>Dithranol</a:t>
            </a:r>
            <a:r>
              <a:rPr lang="en-US" dirty="0">
                <a:sym typeface="Wingdings" pitchFamily="2" charset="2"/>
              </a:rPr>
              <a:t> </a:t>
            </a:r>
            <a:r>
              <a:rPr lang="en-US" dirty="0" err="1">
                <a:sym typeface="Wingdings" pitchFamily="2" charset="2"/>
              </a:rPr>
              <a:t>hati-hati</a:t>
            </a:r>
            <a:r>
              <a:rPr lang="en-US" dirty="0">
                <a:sym typeface="Wingdings" pitchFamily="2" charset="2"/>
              </a:rPr>
              <a:t> </a:t>
            </a:r>
            <a:r>
              <a:rPr lang="en-US" dirty="0" err="1">
                <a:sym typeface="Wingdings" pitchFamily="2" charset="2"/>
              </a:rPr>
              <a:t>efek</a:t>
            </a:r>
            <a:r>
              <a:rPr lang="en-US" dirty="0">
                <a:sym typeface="Wingdings" pitchFamily="2" charset="2"/>
              </a:rPr>
              <a:t> </a:t>
            </a:r>
            <a:r>
              <a:rPr lang="en-US" dirty="0" err="1">
                <a:sym typeface="Wingdings" pitchFamily="2" charset="2"/>
              </a:rPr>
              <a:t>perubahan</a:t>
            </a:r>
            <a:r>
              <a:rPr lang="en-US" dirty="0">
                <a:sym typeface="Wingdings" pitchFamily="2" charset="2"/>
              </a:rPr>
              <a:t> </a:t>
            </a:r>
            <a:r>
              <a:rPr lang="en-US" dirty="0" err="1">
                <a:sym typeface="Wingdings" pitchFamily="2" charset="2"/>
              </a:rPr>
              <a:t>warna</a:t>
            </a:r>
            <a:r>
              <a:rPr lang="en-US" dirty="0">
                <a:sym typeface="Wingdings" pitchFamily="2" charset="2"/>
              </a:rPr>
              <a:t> </a:t>
            </a:r>
            <a:r>
              <a:rPr lang="en-US" dirty="0" err="1">
                <a:sym typeface="Wingdings" pitchFamily="2" charset="2"/>
              </a:rPr>
              <a:t>dan</a:t>
            </a:r>
            <a:r>
              <a:rPr lang="en-US" dirty="0">
                <a:sym typeface="Wingdings" pitchFamily="2" charset="2"/>
              </a:rPr>
              <a:t> </a:t>
            </a:r>
            <a:r>
              <a:rPr lang="en-US" dirty="0" err="1">
                <a:sym typeface="Wingdings" pitchFamily="2" charset="2"/>
              </a:rPr>
              <a:t>timbulnya</a:t>
            </a:r>
            <a:r>
              <a:rPr lang="en-US" dirty="0">
                <a:sym typeface="Wingdings" pitchFamily="2" charset="2"/>
              </a:rPr>
              <a:t> burning</a:t>
            </a:r>
          </a:p>
          <a:p>
            <a:r>
              <a:rPr lang="en-US" dirty="0"/>
              <a:t>UVB and PUVA</a:t>
            </a:r>
            <a:r>
              <a:rPr lang="en-US" dirty="0">
                <a:sym typeface="Wingdings" pitchFamily="2" charset="2"/>
              </a:rPr>
              <a:t> ???</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Brittle psoriasis</a:t>
            </a:r>
          </a:p>
        </p:txBody>
      </p:sp>
      <p:sp>
        <p:nvSpPr>
          <p:cNvPr id="3" name="Content Placeholder 2"/>
          <p:cNvSpPr>
            <a:spLocks noGrp="1"/>
          </p:cNvSpPr>
          <p:nvPr>
            <p:ph idx="1"/>
          </p:nvPr>
        </p:nvSpPr>
        <p:spPr/>
        <p:txBody>
          <a:bodyPr/>
          <a:lstStyle/>
          <a:p>
            <a:r>
              <a:rPr lang="id-ID" dirty="0"/>
              <a:t>Hindari topikal steroid, tar dan</a:t>
            </a:r>
            <a:r>
              <a:rPr lang="en-US" dirty="0"/>
              <a:t> </a:t>
            </a:r>
            <a:r>
              <a:rPr lang="id-ID" dirty="0"/>
              <a:t>salicylic acid </a:t>
            </a:r>
            <a:r>
              <a:rPr lang="en-US" dirty="0" err="1"/>
              <a:t>pada</a:t>
            </a:r>
            <a:r>
              <a:rPr lang="en-US" dirty="0"/>
              <a:t> </a:t>
            </a:r>
            <a:r>
              <a:rPr lang="en-US" dirty="0" err="1"/>
              <a:t>dosis</a:t>
            </a:r>
            <a:r>
              <a:rPr lang="en-US" dirty="0"/>
              <a:t> </a:t>
            </a:r>
            <a:r>
              <a:rPr lang="en-US" dirty="0" err="1"/>
              <a:t>tinggi</a:t>
            </a:r>
            <a:endParaRPr lang="en-US" dirty="0"/>
          </a:p>
          <a:p>
            <a:r>
              <a:rPr lang="id-ID" dirty="0"/>
              <a:t>Emolien atau steroid sangat</a:t>
            </a:r>
            <a:r>
              <a:rPr lang="en-US" dirty="0"/>
              <a:t> </a:t>
            </a:r>
            <a:r>
              <a:rPr lang="id-ID" dirty="0"/>
              <a:t>encer </a:t>
            </a:r>
            <a:r>
              <a:rPr lang="en-US" dirty="0" err="1"/>
              <a:t>direkomendasikan</a:t>
            </a:r>
            <a:endParaRPr lang="en-US" dirty="0"/>
          </a:p>
          <a:p>
            <a:r>
              <a:rPr lang="id-ID" dirty="0"/>
              <a:t>PUVA, retinoid</a:t>
            </a:r>
            <a:r>
              <a:rPr lang="en-US" dirty="0"/>
              <a:t>, </a:t>
            </a:r>
            <a:r>
              <a:rPr lang="id-ID" dirty="0"/>
              <a:t>metotreksat mungkin diperlukan untuk</a:t>
            </a:r>
            <a:r>
              <a:rPr lang="en-US" dirty="0"/>
              <a:t> </a:t>
            </a:r>
            <a:r>
              <a:rPr lang="en-US" dirty="0" err="1"/>
              <a:t>jangka</a:t>
            </a:r>
            <a:r>
              <a:rPr lang="en-US" dirty="0"/>
              <a:t> </a:t>
            </a:r>
            <a:r>
              <a:rPr lang="en-US" dirty="0" err="1"/>
              <a:t>pendek</a:t>
            </a:r>
            <a:endParaRPr lang="en-US" dirty="0"/>
          </a:p>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Erythrodermic</a:t>
            </a:r>
            <a:r>
              <a:rPr lang="en-US" dirty="0"/>
              <a:t> and acute </a:t>
            </a:r>
            <a:r>
              <a:rPr lang="en-US" dirty="0" err="1"/>
              <a:t>pustular</a:t>
            </a:r>
            <a:r>
              <a:rPr lang="en-US" dirty="0"/>
              <a:t> psoriasis</a:t>
            </a:r>
          </a:p>
        </p:txBody>
      </p:sp>
      <p:sp>
        <p:nvSpPr>
          <p:cNvPr id="3" name="Content Placeholder 2"/>
          <p:cNvSpPr>
            <a:spLocks noGrp="1"/>
          </p:cNvSpPr>
          <p:nvPr>
            <p:ph idx="1"/>
          </p:nvPr>
        </p:nvSpPr>
        <p:spPr/>
        <p:txBody>
          <a:bodyPr/>
          <a:lstStyle/>
          <a:p>
            <a:r>
              <a:rPr lang="en-US" dirty="0" err="1"/>
              <a:t>Sistemik</a:t>
            </a:r>
            <a:r>
              <a:rPr lang="en-US" dirty="0"/>
              <a:t> </a:t>
            </a:r>
            <a:r>
              <a:rPr lang="en-US" dirty="0" err="1"/>
              <a:t>terapy</a:t>
            </a:r>
            <a:endParaRPr lang="en-US" dirty="0"/>
          </a:p>
          <a:p>
            <a:r>
              <a:rPr lang="en-US" dirty="0" err="1"/>
              <a:t>Pilihan</a:t>
            </a:r>
            <a:r>
              <a:rPr lang="en-US" dirty="0"/>
              <a:t>: </a:t>
            </a:r>
            <a:r>
              <a:rPr lang="en-US" dirty="0" err="1"/>
              <a:t>methotrexate</a:t>
            </a:r>
            <a:r>
              <a:rPr lang="en-US" dirty="0"/>
              <a:t> &amp; </a:t>
            </a:r>
            <a:r>
              <a:rPr lang="en-US" dirty="0" err="1"/>
              <a:t>ciclosporin</a:t>
            </a:r>
            <a:r>
              <a:rPr lang="en-US" dirty="0"/>
              <a:t>  </a:t>
            </a:r>
            <a:r>
              <a:rPr lang="en-US" dirty="0" err="1"/>
              <a:t>cyclosporin</a:t>
            </a:r>
            <a:r>
              <a:rPr lang="en-US" dirty="0"/>
              <a:t>)</a:t>
            </a:r>
          </a:p>
          <a:p>
            <a:r>
              <a:rPr lang="en-US" dirty="0" err="1"/>
              <a:t>Jika</a:t>
            </a:r>
            <a:r>
              <a:rPr lang="en-US" dirty="0"/>
              <a:t> </a:t>
            </a:r>
            <a:r>
              <a:rPr lang="en-US" dirty="0" err="1"/>
              <a:t>kondisi</a:t>
            </a:r>
            <a:r>
              <a:rPr lang="en-US" dirty="0"/>
              <a:t> </a:t>
            </a:r>
            <a:r>
              <a:rPr lang="en-US" dirty="0" err="1"/>
              <a:t>stabil</a:t>
            </a:r>
            <a:r>
              <a:rPr lang="en-US" dirty="0">
                <a:sym typeface="Wingdings" pitchFamily="2" charset="2"/>
              </a:rPr>
              <a:t> </a:t>
            </a:r>
            <a:r>
              <a:rPr lang="en-US" dirty="0" err="1">
                <a:sym typeface="Wingdings" pitchFamily="2" charset="2"/>
              </a:rPr>
              <a:t>dosis</a:t>
            </a:r>
            <a:r>
              <a:rPr lang="en-US" dirty="0">
                <a:sym typeface="Wingdings" pitchFamily="2" charset="2"/>
              </a:rPr>
              <a:t> </a:t>
            </a:r>
            <a:r>
              <a:rPr lang="en-US" dirty="0" err="1">
                <a:sym typeface="Wingdings" pitchFamily="2" charset="2"/>
              </a:rPr>
              <a:t>diturunkan</a:t>
            </a:r>
            <a:endParaRPr lang="en-US" dirty="0">
              <a:sym typeface="Wingdings" pitchFamily="2" charset="2"/>
            </a:endParaRPr>
          </a:p>
          <a:p>
            <a:r>
              <a:rPr lang="en-US" dirty="0" err="1">
                <a:sym typeface="Wingdings" pitchFamily="2" charset="2"/>
              </a:rPr>
              <a:t>Perlu</a:t>
            </a:r>
            <a:r>
              <a:rPr lang="en-US" dirty="0">
                <a:sym typeface="Wingdings" pitchFamily="2" charset="2"/>
              </a:rPr>
              <a:t> </a:t>
            </a:r>
            <a:r>
              <a:rPr lang="en-US" dirty="0" err="1">
                <a:sym typeface="Wingdings" pitchFamily="2" charset="2"/>
              </a:rPr>
              <a:t>terapi</a:t>
            </a:r>
            <a:r>
              <a:rPr lang="en-US" dirty="0">
                <a:sym typeface="Wingdings" pitchFamily="2" charset="2"/>
              </a:rPr>
              <a:t> </a:t>
            </a:r>
            <a:r>
              <a:rPr lang="en-US" dirty="0" err="1">
                <a:sym typeface="Wingdings" pitchFamily="2" charset="2"/>
              </a:rPr>
              <a:t>jangka</a:t>
            </a:r>
            <a:r>
              <a:rPr lang="en-US" dirty="0">
                <a:sym typeface="Wingdings" pitchFamily="2" charset="2"/>
              </a:rPr>
              <a:t> </a:t>
            </a:r>
            <a:r>
              <a:rPr lang="en-US" dirty="0" err="1">
                <a:sym typeface="Wingdings" pitchFamily="2" charset="2"/>
              </a:rPr>
              <a:t>panjang</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Chronic </a:t>
            </a:r>
            <a:r>
              <a:rPr lang="en-US" dirty="0" err="1"/>
              <a:t>palmo</a:t>
            </a:r>
            <a:r>
              <a:rPr lang="en-US" dirty="0"/>
              <a:t>-plantar </a:t>
            </a:r>
            <a:r>
              <a:rPr lang="en-US" dirty="0" err="1"/>
              <a:t>pustulosis</a:t>
            </a:r>
            <a:endParaRPr lang="en-US" dirty="0"/>
          </a:p>
        </p:txBody>
      </p:sp>
      <p:sp>
        <p:nvSpPr>
          <p:cNvPr id="3" name="Content Placeholder 2"/>
          <p:cNvSpPr>
            <a:spLocks noGrp="1"/>
          </p:cNvSpPr>
          <p:nvPr>
            <p:ph idx="1"/>
          </p:nvPr>
        </p:nvSpPr>
        <p:spPr/>
        <p:txBody>
          <a:bodyPr/>
          <a:lstStyle/>
          <a:p>
            <a:r>
              <a:rPr lang="en-US" dirty="0"/>
              <a:t>Pasta tar, topical steroids </a:t>
            </a:r>
            <a:r>
              <a:rPr lang="en-US" dirty="0" err="1"/>
              <a:t>atau</a:t>
            </a:r>
            <a:r>
              <a:rPr lang="en-US" dirty="0"/>
              <a:t> </a:t>
            </a:r>
            <a:r>
              <a:rPr lang="en-US" dirty="0" err="1"/>
              <a:t>dithranol</a:t>
            </a:r>
            <a:r>
              <a:rPr lang="en-US" dirty="0"/>
              <a:t> </a:t>
            </a:r>
            <a:r>
              <a:rPr lang="en-US" dirty="0" err="1"/>
              <a:t>tidak</a:t>
            </a:r>
            <a:r>
              <a:rPr lang="en-US" dirty="0"/>
              <a:t> </a:t>
            </a:r>
            <a:r>
              <a:rPr lang="en-US" dirty="0" err="1"/>
              <a:t>efektif</a:t>
            </a:r>
            <a:endParaRPr lang="en-US" dirty="0"/>
          </a:p>
          <a:p>
            <a:r>
              <a:rPr lang="en-US" dirty="0"/>
              <a:t>PUVA </a:t>
            </a:r>
            <a:r>
              <a:rPr lang="en-US" dirty="0" err="1"/>
              <a:t>pada</a:t>
            </a:r>
            <a:r>
              <a:rPr lang="en-US" dirty="0"/>
              <a:t> </a:t>
            </a:r>
            <a:r>
              <a:rPr lang="en-US" dirty="0" err="1"/>
              <a:t>tangan</a:t>
            </a:r>
            <a:r>
              <a:rPr lang="en-US" dirty="0"/>
              <a:t> </a:t>
            </a:r>
            <a:r>
              <a:rPr lang="en-US" dirty="0" err="1"/>
              <a:t>dan</a:t>
            </a:r>
            <a:r>
              <a:rPr lang="en-US" dirty="0"/>
              <a:t> kaki </a:t>
            </a:r>
            <a:r>
              <a:rPr lang="en-US" dirty="0" err="1"/>
              <a:t>dapat</a:t>
            </a:r>
            <a:r>
              <a:rPr lang="en-US" dirty="0"/>
              <a:t> </a:t>
            </a:r>
            <a:r>
              <a:rPr lang="en-US" dirty="0" err="1"/>
              <a:t>mengkontrol</a:t>
            </a:r>
            <a:r>
              <a:rPr lang="en-US" dirty="0"/>
              <a:t> </a:t>
            </a:r>
            <a:r>
              <a:rPr lang="en-US" dirty="0" err="1"/>
              <a:t>tetapi</a:t>
            </a:r>
            <a:r>
              <a:rPr lang="en-US" dirty="0"/>
              <a:t> </a:t>
            </a:r>
            <a:r>
              <a:rPr lang="en-US" dirty="0" err="1"/>
              <a:t>kambuhan</a:t>
            </a:r>
            <a:r>
              <a:rPr lang="en-US" dirty="0"/>
              <a:t> </a:t>
            </a:r>
            <a:r>
              <a:rPr lang="en-US" dirty="0" err="1"/>
              <a:t>mungkin</a:t>
            </a:r>
            <a:r>
              <a:rPr lang="en-US" dirty="0"/>
              <a:t> </a:t>
            </a:r>
            <a:r>
              <a:rPr lang="en-US" dirty="0" err="1"/>
              <a:t>bisa</a:t>
            </a:r>
            <a:r>
              <a:rPr lang="en-US" dirty="0"/>
              <a:t> </a:t>
            </a:r>
            <a:r>
              <a:rPr lang="en-US" dirty="0" err="1"/>
              <a:t>terjadi</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Phototerapy</a:t>
            </a:r>
            <a:endParaRPr lang="en-US" dirty="0"/>
          </a:p>
        </p:txBody>
      </p:sp>
      <p:pic>
        <p:nvPicPr>
          <p:cNvPr id="4" name="Picture 6" descr="cabinlight"/>
          <p:cNvPicPr>
            <a:picLocks noChangeAspect="1" noChangeArrowheads="1"/>
          </p:cNvPicPr>
          <p:nvPr/>
        </p:nvPicPr>
        <p:blipFill>
          <a:blip r:embed="rId2"/>
          <a:srcRect/>
          <a:stretch>
            <a:fillRect/>
          </a:stretch>
        </p:blipFill>
        <p:spPr>
          <a:xfrm>
            <a:off x="533400" y="1676400"/>
            <a:ext cx="3657600" cy="4876800"/>
          </a:xfrm>
          <a:prstGeom prst="rect">
            <a:avLst/>
          </a:prstGeom>
          <a:noFill/>
          <a:ln/>
        </p:spPr>
      </p:pic>
      <p:pic>
        <p:nvPicPr>
          <p:cNvPr id="5" name="Picture 5" descr="dv-360Series"/>
          <p:cNvPicPr>
            <a:picLocks noGrp="1" noChangeAspect="1" noChangeArrowheads="1"/>
          </p:cNvPicPr>
          <p:nvPr>
            <p:ph idx="1"/>
          </p:nvPr>
        </p:nvPicPr>
        <p:blipFill>
          <a:blip r:embed="rId3"/>
          <a:srcRect/>
          <a:stretch>
            <a:fillRect/>
          </a:stretch>
        </p:blipFill>
        <p:spPr>
          <a:xfrm>
            <a:off x="4618200" y="1676400"/>
            <a:ext cx="3840000" cy="4876800"/>
          </a:xfrm>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sbunny"/>
          <p:cNvPicPr>
            <a:picLocks noChangeAspect="1" noChangeArrowheads="1"/>
          </p:cNvPicPr>
          <p:nvPr/>
        </p:nvPicPr>
        <p:blipFill>
          <a:blip r:embed="rId3"/>
          <a:srcRect l="5000"/>
          <a:stretch>
            <a:fillRect/>
          </a:stretch>
        </p:blipFill>
        <p:spPr bwMode="auto">
          <a:xfrm>
            <a:off x="762000" y="228600"/>
            <a:ext cx="7772400" cy="6446838"/>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124200"/>
            <a:ext cx="8229600" cy="1252728"/>
          </a:xfrm>
          <a:ln>
            <a:solidFill>
              <a:srgbClr val="FF0000"/>
            </a:solidFill>
          </a:ln>
        </p:spPr>
        <p:txBody>
          <a:bodyPr/>
          <a:lstStyle/>
          <a:p>
            <a:pPr algn="ctr"/>
            <a:r>
              <a:rPr lang="en-US" dirty="0"/>
              <a:t>KOMPLIKASI PSORIASIS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Arthropathic</a:t>
            </a:r>
            <a:r>
              <a:rPr lang="en-US" dirty="0"/>
              <a:t> psoriasis</a:t>
            </a:r>
          </a:p>
        </p:txBody>
      </p:sp>
      <p:sp>
        <p:nvSpPr>
          <p:cNvPr id="3" name="Content Placeholder 2"/>
          <p:cNvSpPr>
            <a:spLocks noGrp="1"/>
          </p:cNvSpPr>
          <p:nvPr>
            <p:ph idx="1"/>
          </p:nvPr>
        </p:nvSpPr>
        <p:spPr>
          <a:xfrm>
            <a:off x="457200" y="1600201"/>
            <a:ext cx="8229600" cy="1828800"/>
          </a:xfrm>
        </p:spPr>
        <p:txBody>
          <a:bodyPr>
            <a:normAutofit/>
          </a:bodyPr>
          <a:lstStyle/>
          <a:p>
            <a:r>
              <a:rPr lang="en-US" dirty="0"/>
              <a:t>10% </a:t>
            </a:r>
            <a:r>
              <a:rPr lang="en-US" dirty="0" err="1"/>
              <a:t>kasus</a:t>
            </a:r>
            <a:r>
              <a:rPr lang="en-US" dirty="0"/>
              <a:t> psoriasis</a:t>
            </a:r>
          </a:p>
          <a:p>
            <a:r>
              <a:rPr lang="en-US" dirty="0" err="1"/>
              <a:t>Erosi</a:t>
            </a:r>
            <a:r>
              <a:rPr lang="en-US" dirty="0"/>
              <a:t>, </a:t>
            </a:r>
            <a:r>
              <a:rPr lang="en-US" dirty="0" err="1"/>
              <a:t>destruksi</a:t>
            </a:r>
            <a:r>
              <a:rPr lang="en-US" dirty="0"/>
              <a:t> </a:t>
            </a:r>
            <a:r>
              <a:rPr lang="en-US" dirty="0" err="1"/>
              <a:t>sendi</a:t>
            </a:r>
            <a:endParaRPr lang="en-US" dirty="0"/>
          </a:p>
          <a:p>
            <a:r>
              <a:rPr lang="en-US" dirty="0" err="1"/>
              <a:t>Spondilitis</a:t>
            </a:r>
            <a:r>
              <a:rPr lang="en-US" dirty="0">
                <a:sym typeface="Wingdings" pitchFamily="2" charset="2"/>
              </a:rPr>
              <a:t> </a:t>
            </a:r>
            <a:r>
              <a:rPr lang="en-US" dirty="0"/>
              <a:t>HLA 627 positive </a:t>
            </a:r>
          </a:p>
        </p:txBody>
      </p:sp>
      <p:pic>
        <p:nvPicPr>
          <p:cNvPr id="14338" name="Picture 2"/>
          <p:cNvPicPr>
            <a:picLocks noChangeAspect="1" noChangeArrowheads="1"/>
          </p:cNvPicPr>
          <p:nvPr/>
        </p:nvPicPr>
        <p:blipFill>
          <a:blip r:embed="rId2"/>
          <a:srcRect/>
          <a:stretch>
            <a:fillRect/>
          </a:stretch>
        </p:blipFill>
        <p:spPr bwMode="auto">
          <a:xfrm>
            <a:off x="838200" y="3124200"/>
            <a:ext cx="7541683" cy="373380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Reiter's syndrome</a:t>
            </a:r>
          </a:p>
        </p:txBody>
      </p:sp>
      <p:sp>
        <p:nvSpPr>
          <p:cNvPr id="3" name="Content Placeholder 2"/>
          <p:cNvSpPr>
            <a:spLocks noGrp="1"/>
          </p:cNvSpPr>
          <p:nvPr>
            <p:ph idx="1"/>
          </p:nvPr>
        </p:nvSpPr>
        <p:spPr>
          <a:xfrm>
            <a:off x="457200" y="1775191"/>
            <a:ext cx="4953000" cy="4625609"/>
          </a:xfrm>
        </p:spPr>
        <p:txBody>
          <a:bodyPr/>
          <a:lstStyle/>
          <a:p>
            <a:r>
              <a:rPr lang="en-US" dirty="0" err="1"/>
              <a:t>Bentukan</a:t>
            </a:r>
            <a:r>
              <a:rPr lang="en-US" dirty="0"/>
              <a:t> </a:t>
            </a:r>
            <a:r>
              <a:rPr lang="en-US" dirty="0" err="1"/>
              <a:t>lesi</a:t>
            </a:r>
            <a:r>
              <a:rPr lang="en-US" dirty="0"/>
              <a:t>: </a:t>
            </a:r>
            <a:r>
              <a:rPr lang="en-US" dirty="0" err="1"/>
              <a:t>keratoderma</a:t>
            </a:r>
            <a:r>
              <a:rPr lang="en-US" dirty="0"/>
              <a:t> </a:t>
            </a:r>
            <a:r>
              <a:rPr lang="en-US" dirty="0" err="1"/>
              <a:t>biennorrhagicum</a:t>
            </a:r>
            <a:endParaRPr lang="en-US" dirty="0"/>
          </a:p>
          <a:p>
            <a:r>
              <a:rPr lang="en-US" dirty="0"/>
              <a:t>HLA B27 (+)</a:t>
            </a:r>
          </a:p>
          <a:p>
            <a:r>
              <a:rPr lang="en-US" dirty="0"/>
              <a:t>Plantar/</a:t>
            </a:r>
            <a:r>
              <a:rPr lang="en-US" dirty="0" err="1"/>
              <a:t>palmar</a:t>
            </a:r>
            <a:r>
              <a:rPr lang="en-US" dirty="0">
                <a:sym typeface="Wingdings" pitchFamily="2" charset="2"/>
              </a:rPr>
              <a:t> </a:t>
            </a:r>
            <a:r>
              <a:rPr lang="en-US" dirty="0" err="1">
                <a:sym typeface="Wingdings" pitchFamily="2" charset="2"/>
              </a:rPr>
              <a:t>kasar</a:t>
            </a:r>
            <a:endParaRPr lang="en-US" dirty="0"/>
          </a:p>
          <a:p>
            <a:endParaRPr lang="en-US" dirty="0"/>
          </a:p>
        </p:txBody>
      </p:sp>
      <p:pic>
        <p:nvPicPr>
          <p:cNvPr id="15362" name="Picture 2"/>
          <p:cNvPicPr>
            <a:picLocks noChangeAspect="1" noChangeArrowheads="1"/>
          </p:cNvPicPr>
          <p:nvPr/>
        </p:nvPicPr>
        <p:blipFill>
          <a:blip r:embed="rId2"/>
          <a:srcRect/>
          <a:stretch>
            <a:fillRect/>
          </a:stretch>
        </p:blipFill>
        <p:spPr bwMode="auto">
          <a:xfrm>
            <a:off x="5562600" y="1447800"/>
            <a:ext cx="3581400" cy="5410200"/>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7621" y="2286000"/>
            <a:ext cx="8157554" cy="1754326"/>
          </a:xfrm>
          <a:prstGeom prst="rect">
            <a:avLst/>
          </a:prstGeom>
          <a:noFill/>
        </p:spPr>
        <p:txBody>
          <a:bodyPr wrap="none" lIns="91440" tIns="45720" rIns="91440" bIns="45720">
            <a:spAutoFit/>
          </a:bodyPr>
          <a:lstStyle/>
          <a:p>
            <a:pPr algn="ctr"/>
            <a:r>
              <a:rPr lang="en-US" sz="5400" b="1" cap="none"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TERIMAKASIH </a:t>
            </a:r>
          </a:p>
          <a:p>
            <a:pPr algn="ctr"/>
            <a:r>
              <a:rPr lang="en-US" sz="54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SEMOGA BERMANFAAT</a:t>
            </a:r>
            <a:endParaRPr lang="en-US" sz="5400" b="1" cap="none"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g0042 2"/>
          <p:cNvPicPr>
            <a:picLocks noChangeAspect="1" noChangeArrowheads="1"/>
          </p:cNvPicPr>
          <p:nvPr/>
        </p:nvPicPr>
        <p:blipFill>
          <a:blip r:embed="rId3"/>
          <a:srcRect b="39212"/>
          <a:stretch>
            <a:fillRect/>
          </a:stretch>
        </p:blipFill>
        <p:spPr bwMode="auto">
          <a:xfrm>
            <a:off x="0" y="5002212"/>
            <a:ext cx="4648200" cy="1855788"/>
          </a:xfrm>
          <a:prstGeom prst="rect">
            <a:avLst/>
          </a:prstGeom>
          <a:noFill/>
          <a:ln w="9525">
            <a:noFill/>
            <a:miter lim="800000"/>
            <a:headEnd/>
            <a:tailEnd/>
          </a:ln>
        </p:spPr>
      </p:pic>
      <p:pic>
        <p:nvPicPr>
          <p:cNvPr id="12291" name="Picture 14" descr="img0067"/>
          <p:cNvPicPr>
            <a:picLocks noChangeAspect="1" noChangeArrowheads="1"/>
          </p:cNvPicPr>
          <p:nvPr/>
        </p:nvPicPr>
        <p:blipFill>
          <a:blip r:embed="rId4"/>
          <a:srcRect b="32317"/>
          <a:stretch>
            <a:fillRect/>
          </a:stretch>
        </p:blipFill>
        <p:spPr bwMode="auto">
          <a:xfrm>
            <a:off x="4724400" y="3408363"/>
            <a:ext cx="4419600" cy="3449637"/>
          </a:xfrm>
          <a:prstGeom prst="rect">
            <a:avLst/>
          </a:prstGeom>
          <a:noFill/>
          <a:ln w="9525">
            <a:noFill/>
            <a:miter lim="800000"/>
            <a:headEnd/>
            <a:tailEnd/>
          </a:ln>
        </p:spPr>
      </p:pic>
      <p:pic>
        <p:nvPicPr>
          <p:cNvPr id="12292" name="Picture 16" descr="img0039"/>
          <p:cNvPicPr>
            <a:picLocks noChangeAspect="1" noChangeArrowheads="1"/>
          </p:cNvPicPr>
          <p:nvPr/>
        </p:nvPicPr>
        <p:blipFill>
          <a:blip r:embed="rId5"/>
          <a:srcRect/>
          <a:stretch>
            <a:fillRect/>
          </a:stretch>
        </p:blipFill>
        <p:spPr bwMode="auto">
          <a:xfrm>
            <a:off x="0" y="2514600"/>
            <a:ext cx="3886200" cy="2540000"/>
          </a:xfrm>
          <a:prstGeom prst="rect">
            <a:avLst/>
          </a:prstGeom>
          <a:noFill/>
          <a:ln w="9525">
            <a:noFill/>
            <a:miter lim="800000"/>
            <a:headEnd/>
            <a:tailEnd/>
          </a:ln>
        </p:spPr>
      </p:pic>
      <p:pic>
        <p:nvPicPr>
          <p:cNvPr id="12293" name="Picture 17" descr="img0040"/>
          <p:cNvPicPr>
            <a:picLocks noChangeAspect="1" noChangeArrowheads="1"/>
          </p:cNvPicPr>
          <p:nvPr/>
        </p:nvPicPr>
        <p:blipFill>
          <a:blip r:embed="rId6"/>
          <a:srcRect t="15569"/>
          <a:stretch>
            <a:fillRect/>
          </a:stretch>
        </p:blipFill>
        <p:spPr bwMode="auto">
          <a:xfrm>
            <a:off x="6519863" y="76200"/>
            <a:ext cx="2624137" cy="3352800"/>
          </a:xfrm>
          <a:prstGeom prst="rect">
            <a:avLst/>
          </a:prstGeom>
          <a:noFill/>
          <a:ln w="9525">
            <a:noFill/>
            <a:miter lim="800000"/>
            <a:headEnd/>
            <a:tailEnd/>
          </a:ln>
        </p:spPr>
      </p:pic>
      <p:pic>
        <p:nvPicPr>
          <p:cNvPr id="12294" name="Picture 18" descr="img0095"/>
          <p:cNvPicPr>
            <a:picLocks noChangeAspect="1" noChangeArrowheads="1"/>
          </p:cNvPicPr>
          <p:nvPr/>
        </p:nvPicPr>
        <p:blipFill>
          <a:blip r:embed="rId7">
            <a:lum bright="30000"/>
          </a:blip>
          <a:srcRect t="28416"/>
          <a:stretch>
            <a:fillRect/>
          </a:stretch>
        </p:blipFill>
        <p:spPr bwMode="auto">
          <a:xfrm>
            <a:off x="3886200" y="457200"/>
            <a:ext cx="2644775" cy="29718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img0097"/>
          <p:cNvPicPr>
            <a:picLocks noChangeAspect="1" noChangeArrowheads="1"/>
          </p:cNvPicPr>
          <p:nvPr/>
        </p:nvPicPr>
        <p:blipFill>
          <a:blip r:embed="rId3">
            <a:lum bright="10000"/>
          </a:blip>
          <a:srcRect/>
          <a:stretch>
            <a:fillRect/>
          </a:stretch>
        </p:blipFill>
        <p:spPr bwMode="auto">
          <a:xfrm>
            <a:off x="6411913" y="2819400"/>
            <a:ext cx="2732087" cy="4038600"/>
          </a:xfrm>
          <a:prstGeom prst="rect">
            <a:avLst/>
          </a:prstGeom>
          <a:noFill/>
          <a:ln w="9525">
            <a:noFill/>
            <a:miter lim="800000"/>
            <a:headEnd/>
            <a:tailEnd/>
          </a:ln>
        </p:spPr>
      </p:pic>
      <p:pic>
        <p:nvPicPr>
          <p:cNvPr id="13315" name="Picture 7" descr="img0086"/>
          <p:cNvPicPr>
            <a:picLocks noChangeAspect="1" noChangeArrowheads="1"/>
          </p:cNvPicPr>
          <p:nvPr/>
        </p:nvPicPr>
        <p:blipFill>
          <a:blip r:embed="rId4"/>
          <a:srcRect/>
          <a:stretch>
            <a:fillRect/>
          </a:stretch>
        </p:blipFill>
        <p:spPr bwMode="auto">
          <a:xfrm>
            <a:off x="3657600" y="2743200"/>
            <a:ext cx="2795588" cy="4114800"/>
          </a:xfrm>
          <a:prstGeom prst="rect">
            <a:avLst/>
          </a:prstGeom>
          <a:noFill/>
          <a:ln w="9525">
            <a:noFill/>
            <a:miter lim="800000"/>
            <a:headEnd/>
            <a:tailEnd/>
          </a:ln>
        </p:spPr>
      </p:pic>
      <p:pic>
        <p:nvPicPr>
          <p:cNvPr id="13316" name="Picture 9" descr="img0056"/>
          <p:cNvPicPr>
            <a:picLocks noChangeAspect="1" noChangeArrowheads="1"/>
          </p:cNvPicPr>
          <p:nvPr/>
        </p:nvPicPr>
        <p:blipFill>
          <a:blip r:embed="rId5"/>
          <a:srcRect l="9599" r="19200" b="5455"/>
          <a:stretch>
            <a:fillRect/>
          </a:stretch>
        </p:blipFill>
        <p:spPr bwMode="auto">
          <a:xfrm>
            <a:off x="0" y="3438525"/>
            <a:ext cx="3657600" cy="3419475"/>
          </a:xfrm>
          <a:prstGeom prst="rect">
            <a:avLst/>
          </a:prstGeom>
          <a:noFill/>
          <a:ln w="9525">
            <a:noFill/>
            <a:miter lim="800000"/>
            <a:headEnd/>
            <a:tailEnd/>
          </a:ln>
        </p:spPr>
      </p:pic>
      <p:pic>
        <p:nvPicPr>
          <p:cNvPr id="13317" name="Picture 10" descr="img0042"/>
          <p:cNvPicPr>
            <a:picLocks noChangeAspect="1" noChangeArrowheads="1"/>
          </p:cNvPicPr>
          <p:nvPr/>
        </p:nvPicPr>
        <p:blipFill>
          <a:blip r:embed="rId6"/>
          <a:srcRect/>
          <a:stretch>
            <a:fillRect/>
          </a:stretch>
        </p:blipFill>
        <p:spPr bwMode="auto">
          <a:xfrm>
            <a:off x="0" y="1295400"/>
            <a:ext cx="3657599" cy="213518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img0094"/>
          <p:cNvPicPr>
            <a:picLocks noChangeAspect="1" noChangeArrowheads="1"/>
          </p:cNvPicPr>
          <p:nvPr/>
        </p:nvPicPr>
        <p:blipFill>
          <a:blip r:embed="rId3"/>
          <a:srcRect t="32521"/>
          <a:stretch>
            <a:fillRect/>
          </a:stretch>
        </p:blipFill>
        <p:spPr bwMode="auto">
          <a:xfrm>
            <a:off x="0" y="2133600"/>
            <a:ext cx="5867400" cy="1927225"/>
          </a:xfrm>
          <a:prstGeom prst="rect">
            <a:avLst/>
          </a:prstGeom>
          <a:noFill/>
          <a:ln w="9525">
            <a:noFill/>
            <a:miter lim="800000"/>
            <a:headEnd/>
            <a:tailEnd/>
          </a:ln>
        </p:spPr>
      </p:pic>
      <p:pic>
        <p:nvPicPr>
          <p:cNvPr id="14339" name="Picture 10" descr="img0096"/>
          <p:cNvPicPr>
            <a:picLocks noChangeAspect="1" noChangeArrowheads="1"/>
          </p:cNvPicPr>
          <p:nvPr/>
        </p:nvPicPr>
        <p:blipFill>
          <a:blip r:embed="rId4"/>
          <a:srcRect t="30550"/>
          <a:stretch>
            <a:fillRect/>
          </a:stretch>
        </p:blipFill>
        <p:spPr bwMode="auto">
          <a:xfrm>
            <a:off x="0" y="112712"/>
            <a:ext cx="6858000" cy="2020888"/>
          </a:xfrm>
          <a:prstGeom prst="rect">
            <a:avLst/>
          </a:prstGeom>
          <a:noFill/>
          <a:ln w="9525">
            <a:noFill/>
            <a:miter lim="800000"/>
            <a:headEnd/>
            <a:tailEnd/>
          </a:ln>
        </p:spPr>
      </p:pic>
      <p:pic>
        <p:nvPicPr>
          <p:cNvPr id="14340" name="Picture 13" descr="img0009"/>
          <p:cNvPicPr>
            <a:picLocks noChangeAspect="1" noChangeArrowheads="1"/>
          </p:cNvPicPr>
          <p:nvPr/>
        </p:nvPicPr>
        <p:blipFill>
          <a:blip r:embed="rId5"/>
          <a:srcRect t="20576"/>
          <a:stretch>
            <a:fillRect/>
          </a:stretch>
        </p:blipFill>
        <p:spPr bwMode="auto">
          <a:xfrm>
            <a:off x="5903913" y="2971800"/>
            <a:ext cx="3240087" cy="3886200"/>
          </a:xfrm>
          <a:prstGeom prst="rect">
            <a:avLst/>
          </a:prstGeom>
          <a:noFill/>
          <a:ln w="9525">
            <a:noFill/>
            <a:miter lim="800000"/>
            <a:headEnd/>
            <a:tailEnd/>
          </a:ln>
        </p:spPr>
      </p:pic>
      <p:pic>
        <p:nvPicPr>
          <p:cNvPr id="14341" name="Picture 14" descr="img0015 3"/>
          <p:cNvPicPr>
            <a:picLocks noChangeAspect="1" noChangeArrowheads="1"/>
          </p:cNvPicPr>
          <p:nvPr/>
        </p:nvPicPr>
        <p:blipFill>
          <a:blip r:embed="rId6"/>
          <a:srcRect r="24556"/>
          <a:stretch>
            <a:fillRect/>
          </a:stretch>
        </p:blipFill>
        <p:spPr bwMode="auto">
          <a:xfrm>
            <a:off x="0" y="4038600"/>
            <a:ext cx="3124200" cy="2819400"/>
          </a:xfrm>
          <a:prstGeom prst="rect">
            <a:avLst/>
          </a:prstGeom>
          <a:noFill/>
          <a:ln w="9525">
            <a:noFill/>
            <a:miter lim="800000"/>
            <a:headEnd/>
            <a:tailEnd/>
          </a:ln>
        </p:spPr>
      </p:pic>
      <p:pic>
        <p:nvPicPr>
          <p:cNvPr id="14342" name="Picture 15" descr="img0004"/>
          <p:cNvPicPr>
            <a:picLocks noChangeAspect="1" noChangeArrowheads="1"/>
          </p:cNvPicPr>
          <p:nvPr/>
        </p:nvPicPr>
        <p:blipFill>
          <a:blip r:embed="rId7"/>
          <a:srcRect b="16283"/>
          <a:stretch>
            <a:fillRect/>
          </a:stretch>
        </p:blipFill>
        <p:spPr bwMode="auto">
          <a:xfrm>
            <a:off x="3200400" y="4038600"/>
            <a:ext cx="2667000" cy="2819400"/>
          </a:xfrm>
          <a:prstGeom prst="rect">
            <a:avLst/>
          </a:prstGeom>
          <a:noFill/>
          <a:ln w="9525">
            <a:noFill/>
            <a:miter lim="800000"/>
            <a:headEnd/>
            <a:tailEnd/>
          </a:ln>
        </p:spPr>
      </p:pic>
      <p:pic>
        <p:nvPicPr>
          <p:cNvPr id="14343" name="Picture 16" descr="img0012"/>
          <p:cNvPicPr>
            <a:picLocks noChangeAspect="1" noChangeArrowheads="1"/>
          </p:cNvPicPr>
          <p:nvPr/>
        </p:nvPicPr>
        <p:blipFill>
          <a:blip r:embed="rId8"/>
          <a:srcRect b="16327"/>
          <a:stretch>
            <a:fillRect/>
          </a:stretch>
        </p:blipFill>
        <p:spPr bwMode="auto">
          <a:xfrm>
            <a:off x="6848475" y="0"/>
            <a:ext cx="2295525" cy="2971800"/>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822</TotalTime>
  <Words>1872</Words>
  <Application>Microsoft Office PowerPoint</Application>
  <PresentationFormat>On-screen Show (4:3)</PresentationFormat>
  <Paragraphs>262</Paragraphs>
  <Slides>63</Slides>
  <Notes>20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2" baseType="lpstr">
      <vt:lpstr>Arial</vt:lpstr>
      <vt:lpstr>Calibri</vt:lpstr>
      <vt:lpstr>Corbel</vt:lpstr>
      <vt:lpstr>Helvetica</vt:lpstr>
      <vt:lpstr>Wingdings</vt:lpstr>
      <vt:lpstr>Wingdings 2</vt:lpstr>
      <vt:lpstr>Wingdings 3</vt:lpstr>
      <vt:lpstr>Module</vt:lpstr>
      <vt:lpstr>PHOTO-PAINT</vt:lpstr>
      <vt:lpstr>PSORIASIS </vt:lpstr>
      <vt:lpstr>Pendahuluan</vt:lpstr>
      <vt:lpstr>PSORIASIS IS NOT  JUST A SKIN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Etiology</vt:lpstr>
      <vt:lpstr>DRUGS THAT CAN EXACERBATE PSORIASIS</vt:lpstr>
      <vt:lpstr>PSORIASIS SIGNIFICANTLY IMPAIRS QUALITY OF LIFE</vt:lpstr>
      <vt:lpstr>LOKASI PSORIASIS</vt:lpstr>
      <vt:lpstr>Patologi</vt:lpstr>
      <vt:lpstr>PowerPoint Presentation</vt:lpstr>
      <vt:lpstr>PowerPoint Presentation</vt:lpstr>
      <vt:lpstr>PowerPoint Presentation</vt:lpstr>
      <vt:lpstr>PowerPoint Presentation</vt:lpstr>
      <vt:lpstr>PowerPoint Presentation</vt:lpstr>
      <vt:lpstr>Tingkat Keparahan Psoriasis</vt:lpstr>
      <vt:lpstr>OLA Photonumeric Guidelines (overall lesion assessment)</vt:lpstr>
      <vt:lpstr>Manifestasi Klinik</vt:lpstr>
      <vt:lpstr>Classical plaque psoriasis</vt:lpstr>
      <vt:lpstr>PowerPoint Presentation</vt:lpstr>
      <vt:lpstr>PowerPoint Presentation</vt:lpstr>
      <vt:lpstr>PowerPoint Presentation</vt:lpstr>
      <vt:lpstr>Chronic Plaque</vt:lpstr>
      <vt:lpstr>Karakteristik plaque</vt:lpstr>
      <vt:lpstr>Scalp psoriasis</vt:lpstr>
      <vt:lpstr>Nail psoriasis</vt:lpstr>
      <vt:lpstr>PowerPoint Presentation</vt:lpstr>
      <vt:lpstr>PowerPoint Presentation</vt:lpstr>
      <vt:lpstr>PowerPoint Presentation</vt:lpstr>
      <vt:lpstr>PowerPoint Presentation</vt:lpstr>
      <vt:lpstr>Guttate psoriasis</vt:lpstr>
      <vt:lpstr>PowerPoint Presentation</vt:lpstr>
      <vt:lpstr>Flexural psoriasis</vt:lpstr>
      <vt:lpstr>PowerPoint Presentation</vt:lpstr>
      <vt:lpstr>Brittle psoriasis</vt:lpstr>
      <vt:lpstr>PowerPoint Presentation</vt:lpstr>
      <vt:lpstr>Erythrodermic psoriasis</vt:lpstr>
      <vt:lpstr>Acute pustular psoriasis (of von Zumbusch)</vt:lpstr>
      <vt:lpstr>Chronic palmo-plantar pustulosis (pustular psoriasis of palms and soles)</vt:lpstr>
      <vt:lpstr>Penatalaksanaan</vt:lpstr>
      <vt:lpstr>TOPICAL</vt:lpstr>
      <vt:lpstr>PowerPoint Presentation</vt:lpstr>
      <vt:lpstr>SISTEMIK</vt:lpstr>
      <vt:lpstr>PowerPoint Presentation</vt:lpstr>
      <vt:lpstr>Penatalaksanaan</vt:lpstr>
      <vt:lpstr>PowerPoint Presentation</vt:lpstr>
      <vt:lpstr>Scalp psoriasis</vt:lpstr>
      <vt:lpstr>Nail psoriasis</vt:lpstr>
      <vt:lpstr>Guttate psoriasis</vt:lpstr>
      <vt:lpstr>Flexural psoriasis</vt:lpstr>
      <vt:lpstr>Brittle psoriasis</vt:lpstr>
      <vt:lpstr>Erythrodermic and acute pustular psoriasis</vt:lpstr>
      <vt:lpstr>Chronic palmo-plantar pustulosis</vt:lpstr>
      <vt:lpstr>Phototerapy</vt:lpstr>
      <vt:lpstr>KOMPLIKASI PSORIASIS</vt:lpstr>
      <vt:lpstr>Arthropathic psoriasis</vt:lpstr>
      <vt:lpstr>Reiter's syndrome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PSORIASIS </dc:title>
  <dc:creator>User</dc:creator>
  <cp:lastModifiedBy>shenda maulina w</cp:lastModifiedBy>
  <cp:revision>34</cp:revision>
  <dcterms:created xsi:type="dcterms:W3CDTF">2013-03-03T10:53:37Z</dcterms:created>
  <dcterms:modified xsi:type="dcterms:W3CDTF">2021-10-14T03:24:24Z</dcterms:modified>
</cp:coreProperties>
</file>