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6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3D0-B794-4A69-9AB0-FE23E6412A9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3D0-B794-4A69-9AB0-FE23E6412A9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3D0-B794-4A69-9AB0-FE23E6412A9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3D0-B794-4A69-9AB0-FE23E6412A9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3D0-B794-4A69-9AB0-FE23E6412A9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3D0-B794-4A69-9AB0-FE23E6412A9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3D0-B794-4A69-9AB0-FE23E6412A9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3D0-B794-4A69-9AB0-FE23E6412A9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3D0-B794-4A69-9AB0-FE23E6412A9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3D0-B794-4A69-9AB0-FE23E6412A9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953D0-B794-4A69-9AB0-FE23E6412A9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3953D0-B794-4A69-9AB0-FE23E6412A9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1C9E6FF-B721-496D-9343-69476FF16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Shenda Maulina </a:t>
            </a:r>
            <a:r>
              <a:rPr lang="en-US" dirty="0" err="1"/>
              <a:t>Wulandari</a:t>
            </a:r>
            <a:r>
              <a:rPr lang="en-US" dirty="0"/>
              <a:t>, </a:t>
            </a:r>
            <a:r>
              <a:rPr lang="en-US" dirty="0" err="1"/>
              <a:t>S.Kep</a:t>
            </a:r>
            <a:r>
              <a:rPr lang="en-US" dirty="0"/>
              <a:t>., </a:t>
            </a:r>
            <a:r>
              <a:rPr lang="en-US" dirty="0" err="1"/>
              <a:t>Ners</a:t>
            </a:r>
            <a:r>
              <a:rPr lang="en-US" dirty="0"/>
              <a:t>., </a:t>
            </a:r>
            <a:r>
              <a:rPr lang="en-US" dirty="0" err="1"/>
              <a:t>M.Kep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/>
              <a:t>PENGKAJIAN INTEGUMEN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46BEA-C761-4923-A322-162AA4F5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algn="ctr"/>
            <a:r>
              <a:rPr lang="en-ID" u="sng" dirty="0" err="1"/>
              <a:t>Kemerahan</a:t>
            </a:r>
            <a:r>
              <a:rPr lang="en-ID" u="sng" dirty="0"/>
              <a:t>/ Rashes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06A70-043C-40B3-B7FF-37C151C9BF2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gatal-gatal</a:t>
            </a:r>
            <a:r>
              <a:rPr lang="en-ID" dirty="0"/>
              <a:t>, </a:t>
            </a:r>
            <a:r>
              <a:rPr lang="en-ID" dirty="0" err="1"/>
              <a:t>lokal</a:t>
            </a:r>
            <a:r>
              <a:rPr lang="en-ID" dirty="0"/>
              <a:t>/general, </a:t>
            </a:r>
            <a:r>
              <a:rPr lang="en-ID" dirty="0" err="1"/>
              <a:t>akut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kronik</a:t>
            </a:r>
            <a:endParaRPr lang="en-ID" dirty="0"/>
          </a:p>
          <a:p>
            <a:r>
              <a:rPr lang="en-ID" dirty="0" err="1"/>
              <a:t>Penyebab</a:t>
            </a:r>
            <a:r>
              <a:rPr lang="en-ID" dirty="0"/>
              <a:t>: </a:t>
            </a:r>
            <a:r>
              <a:rPr lang="en-ID" dirty="0" err="1"/>
              <a:t>masalahdermatologi</a:t>
            </a:r>
            <a:r>
              <a:rPr lang="en-ID" dirty="0"/>
              <a:t> yang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yang </a:t>
            </a:r>
            <a:r>
              <a:rPr lang="en-ID" dirty="0" err="1"/>
              <a:t>mendasari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58975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B900D-CF0F-4E8F-9133-827C4E25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u="sng" dirty="0" err="1"/>
              <a:t>Gangguan</a:t>
            </a:r>
            <a:r>
              <a:rPr lang="en-ID" b="1" u="sng" dirty="0"/>
              <a:t> </a:t>
            </a:r>
            <a:r>
              <a:rPr lang="en-ID" b="1" u="sng" dirty="0" err="1"/>
              <a:t>kulit</a:t>
            </a:r>
            <a:r>
              <a:rPr lang="en-ID" b="1" u="sng" dirty="0"/>
              <a:t> </a:t>
            </a:r>
            <a:r>
              <a:rPr lang="en-ID" b="1" u="sng" dirty="0" err="1"/>
              <a:t>karena</a:t>
            </a:r>
            <a:r>
              <a:rPr lang="en-ID" b="1" u="sng" dirty="0"/>
              <a:t> </a:t>
            </a:r>
            <a:r>
              <a:rPr lang="en-ID" b="1" u="sng" dirty="0" err="1"/>
              <a:t>musim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C6E9E-42FA-49F3-B38E-014BC0E8709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D" dirty="0" err="1"/>
              <a:t>Berhubungandengan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suhu</a:t>
            </a:r>
            <a:r>
              <a:rPr lang="en-ID" dirty="0"/>
              <a:t>, </a:t>
            </a:r>
            <a:r>
              <a:rPr lang="en-ID" dirty="0" err="1"/>
              <a:t>kelembapan</a:t>
            </a:r>
            <a:r>
              <a:rPr lang="en-ID" dirty="0"/>
              <a:t> </a:t>
            </a:r>
            <a:r>
              <a:rPr lang="en-ID" dirty="0" err="1"/>
              <a:t>udara</a:t>
            </a:r>
            <a:r>
              <a:rPr lang="en-ID" dirty="0"/>
              <a:t> dan </a:t>
            </a:r>
            <a:r>
              <a:rPr lang="en-ID" dirty="0" err="1"/>
              <a:t>terekspose</a:t>
            </a:r>
            <a:r>
              <a:rPr lang="en-ID" dirty="0"/>
              <a:t> oleh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kontaminasi</a:t>
            </a:r>
            <a:endParaRPr lang="en-ID" dirty="0"/>
          </a:p>
          <a:p>
            <a:r>
              <a:rPr lang="en-ID" dirty="0" err="1"/>
              <a:t>Musimsemi</a:t>
            </a:r>
            <a:r>
              <a:rPr lang="en-ID" dirty="0"/>
              <a:t>: Chickenpox, Acne flare-ups</a:t>
            </a:r>
          </a:p>
          <a:p>
            <a:r>
              <a:rPr lang="en-ID" dirty="0" err="1"/>
              <a:t>Musimpanas</a:t>
            </a:r>
            <a:r>
              <a:rPr lang="en-ID" dirty="0"/>
              <a:t>: Contact dermatitis, Tinea, Candida, Impetigo, Insect bites</a:t>
            </a:r>
          </a:p>
          <a:p>
            <a:r>
              <a:rPr lang="en-ID" dirty="0"/>
              <a:t>Fall (</a:t>
            </a:r>
            <a:r>
              <a:rPr lang="en-ID" dirty="0" err="1"/>
              <a:t>musim</a:t>
            </a:r>
            <a:r>
              <a:rPr lang="en-ID" dirty="0"/>
              <a:t> </a:t>
            </a:r>
            <a:r>
              <a:rPr lang="en-ID" dirty="0" err="1"/>
              <a:t>gugur</a:t>
            </a:r>
            <a:r>
              <a:rPr lang="en-ID" dirty="0"/>
              <a:t>): Senile pruritus/winter itch, Pityriasis rosea, Urticaria, Acne flare-ups</a:t>
            </a:r>
          </a:p>
          <a:p>
            <a:r>
              <a:rPr lang="en-ID" dirty="0" err="1"/>
              <a:t>Musimdingin</a:t>
            </a:r>
            <a:r>
              <a:rPr lang="en-ID" dirty="0"/>
              <a:t>: Contact dermatitis of hands, Senile, pruritus/winter itch, Psoriasis, Eczema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9478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8F3D-097C-4DB6-B001-71EAE294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err="1"/>
              <a:t>Perubahan</a:t>
            </a:r>
            <a:r>
              <a:rPr lang="en-US" b="1" u="sng" dirty="0"/>
              <a:t> </a:t>
            </a:r>
            <a:r>
              <a:rPr lang="en-US" b="1" u="sng" dirty="0" err="1"/>
              <a:t>Rambut</a:t>
            </a:r>
            <a:endParaRPr lang="en-ID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74AF2-8B72-44D3-A5FB-786009F5524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200" y="1143000"/>
            <a:ext cx="8839200" cy="3810000"/>
          </a:xfrm>
        </p:spPr>
        <p:txBody>
          <a:bodyPr>
            <a:normAutofit/>
          </a:bodyPr>
          <a:lstStyle/>
          <a:p>
            <a:r>
              <a:rPr lang="en-ID" sz="2000" dirty="0" err="1"/>
              <a:t>Alopesia</a:t>
            </a:r>
            <a:r>
              <a:rPr lang="en-ID" sz="2000" dirty="0"/>
              <a:t>(</a:t>
            </a:r>
            <a:r>
              <a:rPr lang="en-ID" sz="2000" dirty="0" err="1"/>
              <a:t>rambut</a:t>
            </a:r>
            <a:r>
              <a:rPr lang="en-ID" sz="2000" dirty="0"/>
              <a:t> </a:t>
            </a:r>
            <a:r>
              <a:rPr lang="en-ID" sz="2000" dirty="0" err="1"/>
              <a:t>rontok</a:t>
            </a:r>
            <a:r>
              <a:rPr lang="en-ID" sz="2000" dirty="0"/>
              <a:t>) VS </a:t>
            </a:r>
            <a:r>
              <a:rPr lang="en-ID" sz="2000" dirty="0" err="1"/>
              <a:t>Hirsutisme</a:t>
            </a:r>
            <a:r>
              <a:rPr lang="en-ID" sz="2000" dirty="0"/>
              <a:t> (</a:t>
            </a:r>
            <a:r>
              <a:rPr lang="en-ID" sz="2000" dirty="0" err="1"/>
              <a:t>peningkatan</a:t>
            </a:r>
            <a:r>
              <a:rPr lang="en-ID" sz="2000" dirty="0"/>
              <a:t> </a:t>
            </a:r>
            <a:r>
              <a:rPr lang="en-ID" sz="2000" dirty="0" err="1"/>
              <a:t>pertumbuhan</a:t>
            </a:r>
            <a:r>
              <a:rPr lang="en-ID" sz="2000" dirty="0"/>
              <a:t> </a:t>
            </a:r>
            <a:r>
              <a:rPr lang="en-ID" sz="2000" dirty="0" err="1"/>
              <a:t>rambut</a:t>
            </a:r>
            <a:r>
              <a:rPr lang="en-ID" sz="2000" dirty="0"/>
              <a:t>)</a:t>
            </a:r>
          </a:p>
          <a:p>
            <a:r>
              <a:rPr lang="en-ID" sz="2000" dirty="0"/>
              <a:t>Alopecia b/d </a:t>
            </a:r>
            <a:r>
              <a:rPr lang="en-ID" sz="2000" dirty="0" err="1"/>
              <a:t>kerusakanakar</a:t>
            </a:r>
            <a:r>
              <a:rPr lang="en-ID" sz="2000" dirty="0"/>
              <a:t> </a:t>
            </a:r>
            <a:r>
              <a:rPr lang="en-ID" sz="2000" dirty="0" err="1"/>
              <a:t>rambut</a:t>
            </a:r>
            <a:r>
              <a:rPr lang="en-ID" sz="2000" dirty="0"/>
              <a:t> </a:t>
            </a:r>
            <a:r>
              <a:rPr lang="en-ID" sz="2000" dirty="0" err="1"/>
              <a:t>s.d</a:t>
            </a:r>
            <a:r>
              <a:rPr lang="en-ID" sz="2000" dirty="0"/>
              <a:t> </a:t>
            </a:r>
            <a:r>
              <a:rPr lang="en-ID" sz="2000" dirty="0" err="1"/>
              <a:t>seluruh</a:t>
            </a:r>
            <a:r>
              <a:rPr lang="en-ID" sz="2000" dirty="0"/>
              <a:t> </a:t>
            </a:r>
            <a:r>
              <a:rPr lang="en-ID" sz="2000" dirty="0" err="1"/>
              <a:t>bagian</a:t>
            </a:r>
            <a:r>
              <a:rPr lang="en-ID" sz="2000" dirty="0"/>
              <a:t> </a:t>
            </a:r>
            <a:r>
              <a:rPr lang="en-ID" sz="2000" dirty="0" err="1"/>
              <a:t>rambut</a:t>
            </a:r>
            <a:r>
              <a:rPr lang="en-ID" sz="2000" dirty="0"/>
              <a:t>, </a:t>
            </a:r>
            <a:r>
              <a:rPr lang="en-ID" sz="2000" dirty="0" err="1"/>
              <a:t>sekitar</a:t>
            </a:r>
            <a:r>
              <a:rPr lang="en-ID" sz="2000" dirty="0"/>
              <a:t> 70-100 </a:t>
            </a:r>
            <a:r>
              <a:rPr lang="en-ID" sz="2000" dirty="0" err="1"/>
              <a:t>helai</a:t>
            </a:r>
            <a:r>
              <a:rPr lang="en-ID" sz="2000" dirty="0"/>
              <a:t> </a:t>
            </a:r>
            <a:r>
              <a:rPr lang="en-ID" sz="2000" dirty="0" err="1"/>
              <a:t>rontok</a:t>
            </a:r>
            <a:r>
              <a:rPr lang="en-ID" sz="2000" dirty="0"/>
              <a:t> </a:t>
            </a:r>
            <a:r>
              <a:rPr lang="en-ID" sz="2000" dirty="0" err="1"/>
              <a:t>perharinya</a:t>
            </a:r>
            <a:endParaRPr lang="en-ID" sz="2000" dirty="0"/>
          </a:p>
          <a:p>
            <a:r>
              <a:rPr lang="en-ID" sz="2000" dirty="0" err="1"/>
              <a:t>Faktor</a:t>
            </a:r>
            <a:r>
              <a:rPr lang="en-ID" sz="2000" dirty="0"/>
              <a:t> </a:t>
            </a:r>
            <a:r>
              <a:rPr lang="en-ID" sz="2000" dirty="0" err="1"/>
              <a:t>etiologinya</a:t>
            </a:r>
            <a:r>
              <a:rPr lang="en-ID" sz="2000" dirty="0"/>
              <a:t> </a:t>
            </a:r>
            <a:r>
              <a:rPr lang="en-ID" sz="2000" dirty="0" err="1"/>
              <a:t>kompleks</a:t>
            </a:r>
            <a:endParaRPr lang="en-ID" sz="2000" dirty="0"/>
          </a:p>
          <a:p>
            <a:pPr marL="0" indent="0">
              <a:buNone/>
            </a:pPr>
            <a:endParaRPr lang="en-ID" sz="1100" b="1" dirty="0"/>
          </a:p>
          <a:p>
            <a:pPr marL="0" indent="0">
              <a:buNone/>
            </a:pPr>
            <a:r>
              <a:rPr lang="en-ID" b="1" dirty="0" err="1"/>
              <a:t>KlasifikasiAlopecia</a:t>
            </a:r>
            <a:r>
              <a:rPr lang="en-ID" b="1" dirty="0"/>
              <a:t> :</a:t>
            </a:r>
          </a:p>
          <a:p>
            <a:r>
              <a:rPr lang="en-ID" sz="2000" dirty="0" err="1"/>
              <a:t>Alopesia</a:t>
            </a:r>
            <a:r>
              <a:rPr lang="en-ID" sz="2000" dirty="0"/>
              <a:t> scar: </a:t>
            </a:r>
            <a:r>
              <a:rPr lang="en-ID" sz="2000" dirty="0" err="1"/>
              <a:t>akibat</a:t>
            </a:r>
            <a:r>
              <a:rPr lang="en-ID" sz="2000" dirty="0"/>
              <a:t> </a:t>
            </a:r>
            <a:r>
              <a:rPr lang="en-ID" sz="2000" dirty="0" err="1"/>
              <a:t>luka</a:t>
            </a:r>
            <a:r>
              <a:rPr lang="en-ID" sz="2000" dirty="0"/>
              <a:t> </a:t>
            </a:r>
            <a:r>
              <a:rPr lang="en-ID" sz="2000" dirty="0" err="1"/>
              <a:t>bakar</a:t>
            </a:r>
            <a:r>
              <a:rPr lang="en-ID" sz="2000" dirty="0"/>
              <a:t>, </a:t>
            </a:r>
            <a:r>
              <a:rPr lang="en-ID" sz="2000" dirty="0" err="1"/>
              <a:t>radiasi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traksi</a:t>
            </a:r>
            <a:r>
              <a:rPr lang="en-ID" sz="2000" dirty="0"/>
              <a:t> 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ID" sz="2000" dirty="0" err="1"/>
              <a:t>kerusakan</a:t>
            </a:r>
            <a:r>
              <a:rPr lang="en-ID" sz="2000" dirty="0"/>
              <a:t> </a:t>
            </a:r>
            <a:r>
              <a:rPr lang="en-ID" sz="2000" dirty="0" err="1"/>
              <a:t>folikel</a:t>
            </a:r>
            <a:endParaRPr lang="en-ID" sz="2000" dirty="0"/>
          </a:p>
          <a:p>
            <a:r>
              <a:rPr lang="en-ID" sz="2000" dirty="0" err="1"/>
              <a:t>Alopesianon</a:t>
            </a:r>
            <a:r>
              <a:rPr lang="en-ID" sz="2000" dirty="0"/>
              <a:t> scar: </a:t>
            </a:r>
            <a:r>
              <a:rPr lang="en-ID" sz="2000" dirty="0" err="1"/>
              <a:t>akibat</a:t>
            </a:r>
            <a:r>
              <a:rPr lang="en-ID" sz="2000" dirty="0"/>
              <a:t> </a:t>
            </a:r>
            <a:r>
              <a:rPr lang="en-ID" sz="2000" dirty="0" err="1"/>
              <a:t>perubahan</a:t>
            </a:r>
            <a:r>
              <a:rPr lang="en-ID" sz="2000" dirty="0"/>
              <a:t> hormonal, </a:t>
            </a:r>
            <a:r>
              <a:rPr lang="en-ID" sz="2000" dirty="0" err="1"/>
              <a:t>terapi</a:t>
            </a:r>
            <a:r>
              <a:rPr lang="en-ID" sz="2000" dirty="0"/>
              <a:t>, </a:t>
            </a:r>
            <a:r>
              <a:rPr lang="en-ID" sz="2000" dirty="0" err="1"/>
              <a:t>penyakit</a:t>
            </a:r>
            <a:r>
              <a:rPr lang="en-ID" sz="2000" dirty="0"/>
              <a:t> </a:t>
            </a:r>
            <a:r>
              <a:rPr lang="en-ID" sz="2000" dirty="0" err="1"/>
              <a:t>tiroid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ID" sz="2000" dirty="0"/>
              <a:t> </a:t>
            </a:r>
            <a:r>
              <a:rPr lang="en-ID" sz="2000" dirty="0" err="1"/>
              <a:t>kerusakan</a:t>
            </a:r>
            <a:r>
              <a:rPr lang="en-ID" sz="2000" dirty="0"/>
              <a:t> </a:t>
            </a:r>
            <a:r>
              <a:rPr lang="en-ID" sz="2000" dirty="0" err="1"/>
              <a:t>folikel</a:t>
            </a:r>
            <a:endParaRPr lang="en-ID" sz="2000" dirty="0"/>
          </a:p>
          <a:p>
            <a:endParaRPr lang="en-ID" sz="2000" dirty="0"/>
          </a:p>
          <a:p>
            <a:pPr marL="0" indent="0" algn="ctr">
              <a:buNone/>
            </a:pPr>
            <a:r>
              <a:rPr lang="en-ID" sz="2000" u="sng" dirty="0"/>
              <a:t>Proses </a:t>
            </a:r>
            <a:r>
              <a:rPr lang="en-ID" sz="2000" u="sng" dirty="0" err="1"/>
              <a:t>Alopesia</a:t>
            </a:r>
            <a:r>
              <a:rPr lang="en-ID" sz="2000" u="sng" dirty="0"/>
              <a:t> pada </a:t>
            </a:r>
            <a:r>
              <a:rPr lang="en-ID" sz="2000" u="sng" dirty="0" err="1"/>
              <a:t>Pria</a:t>
            </a:r>
            <a:endParaRPr lang="en-ID" sz="20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20B7E-92D1-47E6-8592-FA8B42B94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496" y="4876800"/>
            <a:ext cx="5883007" cy="150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7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28C9A-43A1-4A77-91A1-B30C81419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err="1"/>
              <a:t>Perubahan</a:t>
            </a:r>
            <a:r>
              <a:rPr lang="en-US" b="1" u="sng" dirty="0"/>
              <a:t> Kuku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97644-4DA9-4F6F-BAE2-36392938022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8686800" cy="1447800"/>
          </a:xfrm>
        </p:spPr>
        <p:txBody>
          <a:bodyPr/>
          <a:lstStyle/>
          <a:p>
            <a:r>
              <a:rPr lang="en-ID" dirty="0" err="1"/>
              <a:t>Perubahan</a:t>
            </a:r>
            <a:r>
              <a:rPr lang="en-ID" dirty="0"/>
              <a:t> kuku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/ </a:t>
            </a:r>
            <a:r>
              <a:rPr lang="en-ID" dirty="0" err="1"/>
              <a:t>timbulnya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tertentu</a:t>
            </a:r>
            <a:endParaRPr lang="en-ID" dirty="0"/>
          </a:p>
          <a:p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denganwarna</a:t>
            </a:r>
            <a:r>
              <a:rPr lang="en-ID" dirty="0"/>
              <a:t> dan </a:t>
            </a:r>
            <a:r>
              <a:rPr lang="en-ID" dirty="0" err="1"/>
              <a:t>tekstur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40E90-0992-4995-8EF7-2BAB306FA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438400"/>
            <a:ext cx="4495800" cy="380002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E11EFA-A890-414D-8667-3C1C9A424B2C}"/>
              </a:ext>
            </a:extLst>
          </p:cNvPr>
          <p:cNvSpPr txBox="1">
            <a:spLocks/>
          </p:cNvSpPr>
          <p:nvPr/>
        </p:nvSpPr>
        <p:spPr>
          <a:xfrm>
            <a:off x="609600" y="2590800"/>
            <a:ext cx="8305800" cy="38000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6103938" algn="l"/>
              </a:tabLst>
            </a:pPr>
            <a:r>
              <a:rPr lang="en-US" sz="2000" dirty="0"/>
              <a:t>Beau’s Line	Spoon Line</a:t>
            </a:r>
          </a:p>
          <a:p>
            <a:pPr marL="0" indent="0">
              <a:buNone/>
              <a:tabLst>
                <a:tab pos="6103938" algn="l"/>
              </a:tabLst>
            </a:pPr>
            <a:endParaRPr lang="en-US" sz="2000" dirty="0"/>
          </a:p>
          <a:p>
            <a:pPr marL="0" indent="0">
              <a:buNone/>
              <a:tabLst>
                <a:tab pos="6103938" algn="l"/>
              </a:tabLst>
            </a:pPr>
            <a:endParaRPr lang="en-US" sz="2000" dirty="0"/>
          </a:p>
          <a:p>
            <a:pPr marL="0" indent="0">
              <a:buNone/>
              <a:tabLst>
                <a:tab pos="6103938" algn="l"/>
              </a:tabLst>
            </a:pPr>
            <a:endParaRPr lang="en-US" sz="2000" dirty="0"/>
          </a:p>
          <a:p>
            <a:pPr marL="0" indent="0">
              <a:buNone/>
              <a:tabLst>
                <a:tab pos="6103938" algn="l"/>
              </a:tabLst>
            </a:pPr>
            <a:r>
              <a:rPr lang="en-ID" sz="2000" dirty="0"/>
              <a:t>Early Clubbing	Late Clubbing</a:t>
            </a:r>
          </a:p>
          <a:p>
            <a:pPr marL="0" indent="0">
              <a:buNone/>
              <a:tabLst>
                <a:tab pos="6103938" algn="l"/>
              </a:tabLst>
            </a:pPr>
            <a:endParaRPr lang="en-ID" sz="2000" dirty="0"/>
          </a:p>
          <a:p>
            <a:pPr marL="0" indent="0">
              <a:buNone/>
              <a:tabLst>
                <a:tab pos="6103938" algn="l"/>
              </a:tabLst>
            </a:pPr>
            <a:endParaRPr lang="en-ID" sz="2000" dirty="0"/>
          </a:p>
          <a:p>
            <a:pPr marL="0" indent="0">
              <a:buNone/>
              <a:tabLst>
                <a:tab pos="6103938" algn="l"/>
              </a:tabLst>
            </a:pPr>
            <a:endParaRPr lang="en-ID" sz="2000" dirty="0"/>
          </a:p>
          <a:p>
            <a:pPr marL="0" indent="0">
              <a:buNone/>
              <a:tabLst>
                <a:tab pos="6103938" algn="l"/>
              </a:tabLst>
            </a:pPr>
            <a:r>
              <a:rPr lang="en-ID" sz="2000" dirty="0"/>
              <a:t>Pitting	Paronychia</a:t>
            </a:r>
          </a:p>
        </p:txBody>
      </p:sp>
    </p:spTree>
    <p:extLst>
      <p:ext uri="{BB962C8B-B14F-4D97-AF65-F5344CB8AC3E}">
        <p14:creationId xmlns:p14="http://schemas.microsoft.com/office/powerpoint/2010/main" val="389906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4EC40-AAB1-4CD6-9D6A-AD19CBF0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98438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u="sng" dirty="0" err="1"/>
              <a:t>Pengkajian</a:t>
            </a:r>
            <a:r>
              <a:rPr lang="en-US" u="sng" dirty="0"/>
              <a:t> </a:t>
            </a:r>
            <a:r>
              <a:rPr lang="en-US" u="sng" dirty="0" err="1"/>
              <a:t>Lesi</a:t>
            </a:r>
            <a:endParaRPr lang="en-ID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D86FA-8FA7-4851-BB85-B6D92E94EF2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181600"/>
          </a:xfrm>
        </p:spPr>
        <p:txBody>
          <a:bodyPr>
            <a:normAutofit/>
          </a:bodyPr>
          <a:lstStyle/>
          <a:p>
            <a:r>
              <a:rPr lang="en-ID" dirty="0" err="1"/>
              <a:t>Lesi</a:t>
            </a:r>
            <a:r>
              <a:rPr lang="en-ID" dirty="0"/>
              <a:t> primer,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lingkunganinternal</a:t>
            </a:r>
            <a:r>
              <a:rPr lang="en-ID" dirty="0"/>
              <a:t>/</a:t>
            </a:r>
            <a:r>
              <a:rPr lang="en-ID" dirty="0" err="1"/>
              <a:t>eksternal</a:t>
            </a:r>
            <a:r>
              <a:rPr lang="en-ID" dirty="0"/>
              <a:t>, </a:t>
            </a:r>
            <a:r>
              <a:rPr lang="en-ID" dirty="0" err="1"/>
              <a:t>tetapi</a:t>
            </a:r>
            <a:r>
              <a:rPr lang="en-ID" dirty="0"/>
              <a:t> </a:t>
            </a:r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trauma</a:t>
            </a:r>
          </a:p>
          <a:p>
            <a:r>
              <a:rPr lang="en-ID" dirty="0" err="1"/>
              <a:t>Lesi</a:t>
            </a:r>
            <a:r>
              <a:rPr lang="en-ID" dirty="0"/>
              <a:t> </a:t>
            </a:r>
            <a:r>
              <a:rPr lang="en-ID" dirty="0" err="1"/>
              <a:t>sekunder</a:t>
            </a:r>
            <a:r>
              <a:rPr lang="en-ID" dirty="0"/>
              <a:t>, </a:t>
            </a:r>
            <a:r>
              <a:rPr lang="en-ID" dirty="0" err="1"/>
              <a:t>muncul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dampak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lesi</a:t>
            </a:r>
            <a:r>
              <a:rPr lang="en-ID" dirty="0"/>
              <a:t> primer.</a:t>
            </a:r>
          </a:p>
          <a:p>
            <a:pPr marL="0" indent="0">
              <a:buNone/>
            </a:pPr>
            <a:endParaRPr lang="en-ID" dirty="0"/>
          </a:p>
          <a:p>
            <a:r>
              <a:rPr lang="en-ID" dirty="0"/>
              <a:t>Pressure ulcer</a:t>
            </a:r>
          </a:p>
          <a:p>
            <a:pPr lvl="1"/>
            <a:r>
              <a:rPr lang="en-ID" dirty="0" err="1"/>
              <a:t>Salahsatu</a:t>
            </a:r>
            <a:r>
              <a:rPr lang="en-ID" dirty="0"/>
              <a:t> </a:t>
            </a:r>
            <a:r>
              <a:rPr lang="en-ID" dirty="0" err="1"/>
              <a:t>contoh</a:t>
            </a:r>
            <a:r>
              <a:rPr lang="en-ID" dirty="0"/>
              <a:t> </a:t>
            </a:r>
            <a:r>
              <a:rPr lang="en-ID" dirty="0" err="1"/>
              <a:t>jenis</a:t>
            </a:r>
            <a:r>
              <a:rPr lang="en-ID" dirty="0"/>
              <a:t> </a:t>
            </a:r>
            <a:r>
              <a:rPr lang="en-ID" dirty="0" err="1"/>
              <a:t>lesi</a:t>
            </a:r>
            <a:r>
              <a:rPr lang="en-ID" dirty="0"/>
              <a:t> </a:t>
            </a:r>
            <a:r>
              <a:rPr lang="en-ID" dirty="0" err="1"/>
              <a:t>sekunder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tekanan</a:t>
            </a:r>
            <a:endParaRPr lang="en-ID" dirty="0"/>
          </a:p>
          <a:p>
            <a:pPr lvl="1"/>
            <a:r>
              <a:rPr lang="en-ID" dirty="0" err="1"/>
              <a:t>Pengkajian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identifikasi</a:t>
            </a:r>
            <a:r>
              <a:rPr lang="en-ID" dirty="0"/>
              <a:t>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resiko</a:t>
            </a:r>
            <a:r>
              <a:rPr lang="en-ID" dirty="0"/>
              <a:t> dan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ulkus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mencegah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pressure ulcer.</a:t>
            </a:r>
          </a:p>
          <a:p>
            <a:pPr lvl="1"/>
            <a:r>
              <a:rPr lang="en-ID" dirty="0" err="1"/>
              <a:t>Pengkajian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difokuskan</a:t>
            </a:r>
            <a:r>
              <a:rPr lang="en-ID" dirty="0"/>
              <a:t> pada </a:t>
            </a:r>
            <a:r>
              <a:rPr lang="en-ID" dirty="0" err="1"/>
              <a:t>tahapan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pressure ulcers dan </a:t>
            </a:r>
            <a:r>
              <a:rPr lang="en-ID" dirty="0" err="1"/>
              <a:t>merencanakan</a:t>
            </a:r>
            <a:r>
              <a:rPr lang="en-ID" dirty="0"/>
              <a:t> treatment yang </a:t>
            </a:r>
            <a:r>
              <a:rPr lang="en-ID" dirty="0" err="1"/>
              <a:t>sesuai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9284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9220-4E65-404F-A462-BCAE7C99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ID" sz="2800" b="1" i="0" u="sng" strike="noStrike" baseline="0" dirty="0" err="1">
                <a:solidFill>
                  <a:schemeClr val="tx1"/>
                </a:solidFill>
                <a:latin typeface="Georgia" panose="02040502050405020303" pitchFamily="18" charset="0"/>
              </a:rPr>
              <a:t>Deskripsi</a:t>
            </a:r>
            <a:r>
              <a:rPr lang="en-ID" sz="2800" b="1" i="0" u="sng" strike="noStrike" baseline="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ID" sz="2800" b="1" i="0" u="sng" strike="noStrike" baseline="0" dirty="0" err="1">
                <a:solidFill>
                  <a:schemeClr val="tx1"/>
                </a:solidFill>
                <a:latin typeface="Georgia" panose="02040502050405020303" pitchFamily="18" charset="0"/>
              </a:rPr>
              <a:t>Klinis</a:t>
            </a:r>
            <a:r>
              <a:rPr lang="en-ID" sz="2800" b="1" i="0" u="sng" strike="noStrike" baseline="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ID" sz="2800" b="1" i="0" u="sng" strike="noStrike" baseline="0" dirty="0" err="1">
                <a:solidFill>
                  <a:schemeClr val="tx1"/>
                </a:solidFill>
                <a:latin typeface="Georgia" panose="02040502050405020303" pitchFamily="18" charset="0"/>
              </a:rPr>
              <a:t>Lesi</a:t>
            </a:r>
            <a:endParaRPr lang="en-ID" sz="54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D9C06-E48B-4614-B59E-FD0A674827C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562600"/>
          </a:xfrm>
        </p:spPr>
        <p:txBody>
          <a:bodyPr>
            <a:normAutofit fontScale="77500" lnSpcReduction="20000"/>
          </a:bodyPr>
          <a:lstStyle/>
          <a:p>
            <a:r>
              <a:rPr lang="en-ID" dirty="0" err="1"/>
              <a:t>Ukuran</a:t>
            </a:r>
            <a:r>
              <a:rPr lang="en-ID" dirty="0"/>
              <a:t>: </a:t>
            </a:r>
            <a:r>
              <a:rPr lang="en-ID" dirty="0" err="1"/>
              <a:t>Faktorutama</a:t>
            </a:r>
            <a:r>
              <a:rPr lang="en-ID" dirty="0"/>
              <a:t> </a:t>
            </a:r>
            <a:r>
              <a:rPr lang="en-ID" dirty="0" err="1"/>
              <a:t>penentu</a:t>
            </a:r>
            <a:r>
              <a:rPr lang="en-ID" dirty="0"/>
              <a:t> </a:t>
            </a:r>
            <a:r>
              <a:rPr lang="en-ID" dirty="0" err="1"/>
              <a:t>lesi</a:t>
            </a:r>
            <a:r>
              <a:rPr lang="en-ID" dirty="0"/>
              <a:t> primer.</a:t>
            </a:r>
          </a:p>
          <a:p>
            <a:pPr lvl="1"/>
            <a:r>
              <a:rPr lang="en-ID" dirty="0" err="1"/>
              <a:t>Lesi</a:t>
            </a:r>
            <a:r>
              <a:rPr lang="en-ID" dirty="0"/>
              <a:t> </a:t>
            </a:r>
            <a:r>
              <a:rPr lang="en-ID" dirty="0" err="1"/>
              <a:t>berpigmen</a:t>
            </a:r>
            <a:r>
              <a:rPr lang="en-ID" dirty="0"/>
              <a:t> </a:t>
            </a:r>
            <a:r>
              <a:rPr lang="en-ID" dirty="0" err="1"/>
              <a:t>berukuran</a:t>
            </a:r>
            <a:r>
              <a:rPr lang="en-ID" dirty="0"/>
              <a:t> 0.5 cm, Jika </a:t>
            </a:r>
            <a:r>
              <a:rPr lang="en-ID" dirty="0" err="1"/>
              <a:t>melebar</a:t>
            </a:r>
            <a:r>
              <a:rPr lang="en-ID" dirty="0"/>
              <a:t> </a:t>
            </a:r>
            <a:r>
              <a:rPr lang="en-ID" dirty="0" err="1"/>
              <a:t>potensial</a:t>
            </a:r>
            <a:r>
              <a:rPr lang="en-ID" dirty="0"/>
              <a:t> </a:t>
            </a:r>
            <a:r>
              <a:rPr lang="en-ID" dirty="0" err="1"/>
              <a:t>terjadinya</a:t>
            </a:r>
            <a:r>
              <a:rPr lang="en-ID" dirty="0"/>
              <a:t> </a:t>
            </a:r>
            <a:r>
              <a:rPr lang="en-ID" dirty="0" err="1"/>
              <a:t>malignansi</a:t>
            </a:r>
            <a:endParaRPr lang="en-ID" dirty="0"/>
          </a:p>
          <a:p>
            <a:r>
              <a:rPr lang="en-ID" dirty="0" err="1"/>
              <a:t>Kedalaman</a:t>
            </a:r>
            <a:r>
              <a:rPr lang="en-ID" dirty="0"/>
              <a:t> </a:t>
            </a:r>
            <a:r>
              <a:rPr lang="en-ID" dirty="0" err="1"/>
              <a:t>luka</a:t>
            </a:r>
            <a:r>
              <a:rPr lang="en-ID" dirty="0"/>
              <a:t> </a:t>
            </a:r>
            <a:r>
              <a:rPr lang="en-ID" dirty="0" err="1"/>
              <a:t>tekan</a:t>
            </a:r>
            <a:r>
              <a:rPr lang="en-ID" dirty="0"/>
              <a:t> </a:t>
            </a:r>
            <a:r>
              <a:rPr lang="en-ID" dirty="0" err="1"/>
              <a:t>tergantung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tingkatan</a:t>
            </a:r>
            <a:r>
              <a:rPr lang="en-ID" dirty="0"/>
              <a:t> </a:t>
            </a:r>
            <a:r>
              <a:rPr lang="en-ID" dirty="0" err="1"/>
              <a:t>kedalamannya</a:t>
            </a:r>
            <a:endParaRPr lang="en-ID" dirty="0"/>
          </a:p>
          <a:p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Lesi</a:t>
            </a:r>
            <a:endParaRPr lang="en-ID" dirty="0"/>
          </a:p>
          <a:p>
            <a:pPr lvl="1"/>
            <a:r>
              <a:rPr lang="en-ID" dirty="0" err="1"/>
              <a:t>Makula</a:t>
            </a:r>
            <a:r>
              <a:rPr lang="en-ID" dirty="0"/>
              <a:t>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ID" dirty="0"/>
              <a:t> </a:t>
            </a:r>
            <a:r>
              <a:rPr lang="en-ID" dirty="0" err="1"/>
              <a:t>berdinding</a:t>
            </a:r>
            <a:r>
              <a:rPr lang="en-ID" dirty="0"/>
              <a:t> dan </a:t>
            </a:r>
            <a:r>
              <a:rPr lang="en-ID" dirty="0" err="1"/>
              <a:t>berbatas</a:t>
            </a:r>
            <a:r>
              <a:rPr lang="en-ID" dirty="0"/>
              <a:t> </a:t>
            </a:r>
            <a:r>
              <a:rPr lang="en-ID" dirty="0" err="1"/>
              <a:t>tegaswheals</a:t>
            </a:r>
            <a:r>
              <a:rPr lang="en-ID" dirty="0"/>
              <a:t>, and vesicles are circumscribed.</a:t>
            </a:r>
          </a:p>
          <a:p>
            <a:pPr lvl="1"/>
            <a:r>
              <a:rPr lang="en-ID" dirty="0"/>
              <a:t>Fissures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en-ID" dirty="0"/>
              <a:t>linear</a:t>
            </a:r>
          </a:p>
          <a:p>
            <a:pPr lvl="1"/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teratur</a:t>
            </a:r>
            <a:r>
              <a:rPr lang="en-ID" dirty="0"/>
              <a:t> </a:t>
            </a:r>
            <a:r>
              <a:rPr lang="en-ID" dirty="0" err="1"/>
              <a:t>berhubungan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melanoma</a:t>
            </a:r>
          </a:p>
          <a:p>
            <a:r>
              <a:rPr lang="en-ID" dirty="0" err="1"/>
              <a:t>Warna</a:t>
            </a:r>
            <a:endParaRPr lang="en-ID" dirty="0"/>
          </a:p>
          <a:p>
            <a:pPr marL="265113" indent="0">
              <a:buNone/>
            </a:pPr>
            <a:r>
              <a:rPr lang="en-ID" dirty="0" err="1"/>
              <a:t>Warna</a:t>
            </a:r>
            <a:r>
              <a:rPr lang="en-ID" dirty="0"/>
              <a:t> yang </a:t>
            </a:r>
            <a:r>
              <a:rPr lang="en-ID" dirty="0" err="1"/>
              <a:t>bervariasi</a:t>
            </a:r>
            <a:r>
              <a:rPr lang="en-ID" dirty="0"/>
              <a:t>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ID" dirty="0"/>
              <a:t> </a:t>
            </a:r>
            <a:r>
              <a:rPr lang="en-ID" dirty="0" err="1"/>
              <a:t>tanda-tanda</a:t>
            </a:r>
            <a:r>
              <a:rPr lang="en-ID" dirty="0"/>
              <a:t> melanoma</a:t>
            </a:r>
          </a:p>
          <a:p>
            <a:pPr lvl="1"/>
            <a:r>
              <a:rPr lang="en-ID" dirty="0" err="1"/>
              <a:t>Pustula</a:t>
            </a:r>
            <a:r>
              <a:rPr lang="en-ID" dirty="0"/>
              <a:t>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ID" dirty="0"/>
              <a:t> </a:t>
            </a:r>
            <a:r>
              <a:rPr lang="en-ID" dirty="0" err="1"/>
              <a:t>kuning</a:t>
            </a:r>
            <a:r>
              <a:rPr lang="en-ID" dirty="0"/>
              <a:t> </a:t>
            </a:r>
            <a:r>
              <a:rPr lang="en-ID" dirty="0" err="1"/>
              <a:t>s.d</a:t>
            </a:r>
            <a:r>
              <a:rPr lang="en-ID" dirty="0"/>
              <a:t> </a:t>
            </a:r>
            <a:r>
              <a:rPr lang="en-ID" dirty="0" err="1"/>
              <a:t>hitam</a:t>
            </a:r>
            <a:r>
              <a:rPr lang="en-ID" dirty="0"/>
              <a:t>.</a:t>
            </a:r>
          </a:p>
          <a:p>
            <a:pPr lvl="1"/>
            <a:r>
              <a:rPr lang="en-ID" dirty="0"/>
              <a:t>Scar </a:t>
            </a:r>
            <a:r>
              <a:rPr lang="en-ID" dirty="0" err="1"/>
              <a:t>muda</a:t>
            </a:r>
            <a:r>
              <a:rPr lang="en-ID" dirty="0"/>
              <a:t>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ID" dirty="0" err="1"/>
              <a:t>kemerahan</a:t>
            </a:r>
            <a:r>
              <a:rPr lang="en-ID" dirty="0"/>
              <a:t>; Scar </a:t>
            </a:r>
            <a:r>
              <a:rPr lang="en-ID" dirty="0" err="1"/>
              <a:t>tua</a:t>
            </a:r>
            <a:r>
              <a:rPr lang="en-ID" dirty="0"/>
              <a:t>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en-ID" dirty="0" err="1"/>
              <a:t>putih</a:t>
            </a:r>
            <a:r>
              <a:rPr lang="en-ID" dirty="0"/>
              <a:t>/</a:t>
            </a:r>
            <a:r>
              <a:rPr lang="en-ID" dirty="0" err="1"/>
              <a:t>abu-abu</a:t>
            </a:r>
            <a:endParaRPr lang="en-ID" dirty="0"/>
          </a:p>
          <a:p>
            <a:pPr lvl="1"/>
            <a:r>
              <a:rPr lang="en-ID" dirty="0"/>
              <a:t>Petechiae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ID" dirty="0"/>
              <a:t> red.</a:t>
            </a:r>
          </a:p>
          <a:p>
            <a:pPr lvl="1"/>
            <a:r>
              <a:rPr lang="en-ID" dirty="0"/>
              <a:t>Purpura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ID" dirty="0"/>
              <a:t> </a:t>
            </a:r>
            <a:r>
              <a:rPr lang="en-ID" dirty="0" err="1"/>
              <a:t>kemerahan</a:t>
            </a:r>
            <a:r>
              <a:rPr lang="en-ID" dirty="0"/>
              <a:t> </a:t>
            </a:r>
            <a:r>
              <a:rPr lang="en-ID" dirty="0" err="1"/>
              <a:t>s.d</a:t>
            </a:r>
            <a:r>
              <a:rPr lang="en-ID" dirty="0"/>
              <a:t> </a:t>
            </a:r>
            <a:r>
              <a:rPr lang="en-ID" dirty="0" err="1"/>
              <a:t>ungu</a:t>
            </a:r>
            <a:endParaRPr lang="en-ID" dirty="0"/>
          </a:p>
          <a:p>
            <a:pPr lvl="1"/>
            <a:r>
              <a:rPr lang="en-ID" dirty="0"/>
              <a:t>Vitiligo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ID" dirty="0" err="1"/>
              <a:t>putih</a:t>
            </a:r>
            <a:endParaRPr lang="en-ID" dirty="0"/>
          </a:p>
          <a:p>
            <a:r>
              <a:rPr lang="en-ID" dirty="0" err="1"/>
              <a:t>Tekstur</a:t>
            </a:r>
            <a:endParaRPr lang="en-ID" dirty="0"/>
          </a:p>
          <a:p>
            <a:pPr lvl="1"/>
            <a:r>
              <a:rPr lang="en-ID" dirty="0"/>
              <a:t>Macula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ID" dirty="0"/>
              <a:t> </a:t>
            </a:r>
            <a:r>
              <a:rPr lang="en-ID" dirty="0" err="1"/>
              <a:t>halus</a:t>
            </a:r>
            <a:endParaRPr lang="en-ID" dirty="0"/>
          </a:p>
          <a:p>
            <a:pPr lvl="1"/>
            <a:r>
              <a:rPr lang="en-ID" dirty="0" err="1"/>
              <a:t>Kutil</a:t>
            </a:r>
            <a:r>
              <a:rPr lang="en-ID" dirty="0"/>
              <a:t>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ID" dirty="0"/>
              <a:t> </a:t>
            </a:r>
            <a:r>
              <a:rPr lang="en-ID" dirty="0" err="1"/>
              <a:t>kasar</a:t>
            </a:r>
            <a:endParaRPr lang="en-ID" dirty="0"/>
          </a:p>
          <a:p>
            <a:pPr lvl="1"/>
            <a:r>
              <a:rPr lang="en-ID" dirty="0"/>
              <a:t>Psoriasis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ID" dirty="0"/>
              <a:t> </a:t>
            </a:r>
            <a:r>
              <a:rPr lang="en-ID" dirty="0" err="1"/>
              <a:t>bersisik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84143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6C15F-AD60-47EF-99C0-98282D4400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457200"/>
            <a:ext cx="8305800" cy="5562600"/>
          </a:xfrm>
        </p:spPr>
        <p:txBody>
          <a:bodyPr>
            <a:normAutofit/>
          </a:bodyPr>
          <a:lstStyle/>
          <a:p>
            <a:pPr algn="l"/>
            <a:r>
              <a:rPr lang="en-ID" sz="2000" b="1" i="0" u="none" strike="noStrike" baseline="0" dirty="0" err="1">
                <a:latin typeface="Georgia" panose="02040502050405020303" pitchFamily="18" charset="0"/>
              </a:rPr>
              <a:t>Bentuk</a:t>
            </a:r>
            <a:r>
              <a:rPr lang="en-ID" sz="2000" b="1" i="0" u="none" strike="noStrike" baseline="0" dirty="0">
                <a:latin typeface="Georgia" panose="02040502050405020303" pitchFamily="18" charset="0"/>
              </a:rPr>
              <a:t> </a:t>
            </a:r>
            <a:r>
              <a:rPr lang="en-ID" sz="2000" b="1" i="0" u="none" strike="noStrike" baseline="0" dirty="0" err="1">
                <a:latin typeface="Georgia" panose="02040502050405020303" pitchFamily="18" charset="0"/>
              </a:rPr>
              <a:t>permukaan</a:t>
            </a:r>
            <a:r>
              <a:rPr lang="en-ID" sz="2000" b="1" i="0" u="none" strike="noStrike" baseline="0" dirty="0">
                <a:latin typeface="Georgia" panose="02040502050405020303" pitchFamily="18" charset="0"/>
              </a:rPr>
              <a:t> </a:t>
            </a:r>
            <a:r>
              <a:rPr lang="en-ID" sz="2000" b="1" i="0" u="none" strike="noStrike" baseline="0" dirty="0" err="1">
                <a:latin typeface="Georgia" panose="02040502050405020303" pitchFamily="18" charset="0"/>
              </a:rPr>
              <a:t>lesi</a:t>
            </a:r>
            <a:endParaRPr lang="en-ID" sz="2000" b="1" i="0" u="none" strike="noStrike" baseline="0" dirty="0">
              <a:latin typeface="Georgia" panose="02040502050405020303" pitchFamily="18" charset="0"/>
            </a:endParaRPr>
          </a:p>
          <a:p>
            <a:pPr lvl="1"/>
            <a:r>
              <a:rPr lang="fr-FR" sz="1600" b="0" i="1" u="none" strike="noStrike" baseline="0" dirty="0">
                <a:latin typeface="Georgia" panose="02040502050405020303" pitchFamily="18" charset="0"/>
              </a:rPr>
              <a:t>Flat (</a:t>
            </a:r>
            <a:r>
              <a:rPr lang="fr-FR" sz="1600" b="0" i="1" u="none" strike="noStrike" baseline="0" dirty="0" err="1">
                <a:latin typeface="Georgia" panose="02040502050405020303" pitchFamily="18" charset="0"/>
              </a:rPr>
              <a:t>nonpalpable</a:t>
            </a:r>
            <a:r>
              <a:rPr lang="fr-FR" sz="1600" b="0" i="1" u="none" strike="noStrike" baseline="0" dirty="0">
                <a:latin typeface="Georgia" panose="02040502050405020303" pitchFamily="18" charset="0"/>
              </a:rPr>
              <a:t>): Macules, patches, purpura, </a:t>
            </a:r>
            <a:r>
              <a:rPr lang="en-ID" sz="1800" b="0" i="1" u="none" strike="noStrike" baseline="0" dirty="0">
                <a:latin typeface="Georgia" panose="02040502050405020303" pitchFamily="18" charset="0"/>
              </a:rPr>
              <a:t>ecchymoses, spider angioma, </a:t>
            </a:r>
            <a:r>
              <a:rPr lang="en-ID" sz="1800" b="0" i="0" u="none" strike="noStrike" baseline="0" dirty="0">
                <a:latin typeface="Georgia" panose="02040502050405020303" pitchFamily="18" charset="0"/>
              </a:rPr>
              <a:t>venous spider.</a:t>
            </a:r>
          </a:p>
          <a:p>
            <a:pPr lvl="1"/>
            <a:r>
              <a:rPr lang="fr-FR" sz="1600" b="0" i="1" u="none" strike="noStrike" baseline="0" dirty="0" err="1">
                <a:latin typeface="Georgia" panose="02040502050405020303" pitchFamily="18" charset="0"/>
              </a:rPr>
              <a:t>Raised</a:t>
            </a:r>
            <a:r>
              <a:rPr lang="fr-FR" sz="1600" b="0" i="1" u="none" strike="noStrike" baseline="0" dirty="0">
                <a:latin typeface="Georgia" panose="02040502050405020303" pitchFamily="18" charset="0"/>
              </a:rPr>
              <a:t> (palpable) </a:t>
            </a:r>
            <a:r>
              <a:rPr lang="fr-FR" sz="1600" b="0" i="1" u="none" strike="noStrike" baseline="0" dirty="0" err="1">
                <a:latin typeface="Georgia" panose="02040502050405020303" pitchFamily="18" charset="0"/>
              </a:rPr>
              <a:t>solid</a:t>
            </a:r>
            <a:r>
              <a:rPr lang="fr-FR" sz="1600" b="0" i="1" u="none" strike="noStrike" baseline="0" dirty="0">
                <a:latin typeface="Georgia" panose="02040502050405020303" pitchFamily="18" charset="0"/>
              </a:rPr>
              <a:t>/</a:t>
            </a:r>
            <a:r>
              <a:rPr lang="fr-FR" sz="1600" b="0" i="1" u="none" strike="noStrike" baseline="0" dirty="0" err="1">
                <a:latin typeface="Georgia" panose="02040502050405020303" pitchFamily="18" charset="0"/>
              </a:rPr>
              <a:t>padat</a:t>
            </a:r>
            <a:r>
              <a:rPr lang="fr-FR" sz="1600" b="0" i="1" u="none" strike="noStrike" baseline="0" dirty="0">
                <a:latin typeface="Georgia" panose="02040502050405020303" pitchFamily="18" charset="0"/>
              </a:rPr>
              <a:t> : Papules, plaques, </a:t>
            </a:r>
            <a:r>
              <a:rPr lang="en-US" sz="1800" b="0" i="1" u="none" strike="noStrike" baseline="0" dirty="0">
                <a:latin typeface="Georgia" panose="02040502050405020303" pitchFamily="18" charset="0"/>
              </a:rPr>
              <a:t>nodules, tumors, wheals, scale, crust.</a:t>
            </a:r>
          </a:p>
          <a:p>
            <a:pPr lvl="1"/>
            <a:r>
              <a:rPr lang="fr-FR" sz="1600" b="0" i="1" u="none" strike="noStrike" baseline="0" dirty="0" err="1">
                <a:latin typeface="Georgia" panose="02040502050405020303" pitchFamily="18" charset="0"/>
              </a:rPr>
              <a:t>Raised</a:t>
            </a:r>
            <a:r>
              <a:rPr lang="fr-FR" sz="1600" b="0" i="1" u="none" strike="noStrike" baseline="0" dirty="0">
                <a:latin typeface="Georgia" panose="02040502050405020303" pitchFamily="18" charset="0"/>
              </a:rPr>
              <a:t> (palpable) </a:t>
            </a:r>
            <a:r>
              <a:rPr lang="fr-FR" sz="1600" b="0" i="1" u="none" strike="noStrike" baseline="0" dirty="0" err="1">
                <a:latin typeface="Georgia" panose="02040502050405020303" pitchFamily="18" charset="0"/>
              </a:rPr>
              <a:t>cystic</a:t>
            </a:r>
            <a:r>
              <a:rPr lang="fr-FR" sz="1600" b="0" i="1" u="none" strike="noStrike" baseline="0" dirty="0">
                <a:latin typeface="Georgia" panose="02040502050405020303" pitchFamily="18" charset="0"/>
              </a:rPr>
              <a:t>/: </a:t>
            </a:r>
            <a:r>
              <a:rPr lang="fr-FR" sz="1600" b="0" i="1" u="none" strike="noStrike" baseline="0" dirty="0" err="1">
                <a:latin typeface="Georgia" panose="02040502050405020303" pitchFamily="18" charset="0"/>
              </a:rPr>
              <a:t>Vesicles</a:t>
            </a:r>
            <a:r>
              <a:rPr lang="fr-FR" sz="1600" b="0" i="1" u="none" strike="noStrike" baseline="0" dirty="0">
                <a:latin typeface="Georgia" panose="02040502050405020303" pitchFamily="18" charset="0"/>
              </a:rPr>
              <a:t>, pustules, </a:t>
            </a:r>
            <a:r>
              <a:rPr lang="en-ID" sz="1800" b="0" i="1" u="none" strike="noStrike" baseline="0" dirty="0">
                <a:latin typeface="Georgia" panose="02040502050405020303" pitchFamily="18" charset="0"/>
              </a:rPr>
              <a:t>bullae, cysts.</a:t>
            </a:r>
          </a:p>
          <a:p>
            <a:pPr lvl="1"/>
            <a:r>
              <a:rPr lang="en-US" sz="1600" b="0" i="1" u="none" strike="noStrike" baseline="0" dirty="0">
                <a:latin typeface="Georgia" panose="02040502050405020303" pitchFamily="18" charset="0"/>
              </a:rPr>
              <a:t>Depressed: Atrophy, erosion, ulcer, fissures.</a:t>
            </a:r>
          </a:p>
          <a:p>
            <a:pPr lvl="1"/>
            <a:r>
              <a:rPr lang="en-US" sz="1600" b="0" i="1" u="none" strike="noStrike" baseline="0" dirty="0">
                <a:latin typeface="Georgia" panose="02040502050405020303" pitchFamily="18" charset="0"/>
              </a:rPr>
              <a:t>Pedunculated: Skin tags, cutaneous horn</a:t>
            </a:r>
          </a:p>
          <a:p>
            <a:pPr algn="l"/>
            <a:r>
              <a:rPr lang="en-US" sz="2400" b="1" i="1" dirty="0">
                <a:latin typeface="Georgia" panose="02040502050405020303" pitchFamily="18" charset="0"/>
              </a:rPr>
              <a:t>Exudate</a:t>
            </a:r>
          </a:p>
          <a:p>
            <a:pPr lvl="1"/>
            <a:r>
              <a:rPr lang="en-ID" sz="2000" dirty="0" err="1"/>
              <a:t>Jernih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ID" sz="2000" dirty="0"/>
              <a:t> serous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ID" sz="2000" dirty="0"/>
              <a:t> non </a:t>
            </a:r>
            <a:r>
              <a:rPr lang="en-ID" sz="2000" dirty="0" err="1"/>
              <a:t>infeksi</a:t>
            </a:r>
            <a:endParaRPr lang="en-ID" sz="2000" dirty="0"/>
          </a:p>
          <a:p>
            <a:pPr lvl="1"/>
            <a:r>
              <a:rPr lang="en-ID" sz="2000" dirty="0" err="1"/>
              <a:t>Purulen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ID" sz="2000" dirty="0"/>
              <a:t> </a:t>
            </a:r>
            <a:r>
              <a:rPr lang="en-ID" sz="2000" dirty="0" err="1"/>
              <a:t>infeksi</a:t>
            </a:r>
            <a:r>
              <a:rPr lang="en-ID" sz="2000" dirty="0"/>
              <a:t> </a:t>
            </a:r>
            <a:r>
              <a:rPr lang="en-ID" sz="2000" dirty="0" err="1"/>
              <a:t>lesi</a:t>
            </a:r>
            <a:endParaRPr lang="en-ID" sz="2000" dirty="0"/>
          </a:p>
          <a:p>
            <a:pPr lvl="1"/>
            <a:r>
              <a:rPr lang="en-ID" sz="2000" dirty="0"/>
              <a:t>Serous </a:t>
            </a:r>
            <a:r>
              <a:rPr lang="en-ID" sz="2000" dirty="0" err="1"/>
              <a:t>eksudat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ID" sz="2000" dirty="0"/>
              <a:t> </a:t>
            </a:r>
            <a:r>
              <a:rPr lang="en-ID" sz="2000" dirty="0" err="1"/>
              <a:t>contoh</a:t>
            </a:r>
            <a:r>
              <a:rPr lang="en-ID" sz="2000" dirty="0"/>
              <a:t> Vesicles, pada herpes simplex; </a:t>
            </a:r>
            <a:r>
              <a:rPr lang="en-ID" sz="2000" dirty="0" err="1"/>
              <a:t>atau</a:t>
            </a:r>
            <a:r>
              <a:rPr lang="en-ID" sz="2000" dirty="0"/>
              <a:t> bullae</a:t>
            </a:r>
          </a:p>
          <a:p>
            <a:pPr lvl="1"/>
            <a:r>
              <a:rPr lang="en-ID" sz="2000" dirty="0" err="1"/>
              <a:t>Kuning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ID" sz="2000" dirty="0"/>
              <a:t>Pustules, impetigo </a:t>
            </a:r>
            <a:r>
              <a:rPr lang="en-ID" sz="2000" dirty="0" err="1"/>
              <a:t>atau</a:t>
            </a:r>
            <a:r>
              <a:rPr lang="en-ID" sz="2000" dirty="0"/>
              <a:t> acne.</a:t>
            </a:r>
          </a:p>
          <a:p>
            <a:pPr lvl="1"/>
            <a:r>
              <a:rPr lang="en-ID" sz="2000" dirty="0" err="1"/>
              <a:t>Terjadinya</a:t>
            </a:r>
            <a:r>
              <a:rPr lang="en-ID" sz="2000" dirty="0"/>
              <a:t> tenderness or </a:t>
            </a:r>
            <a:r>
              <a:rPr lang="en-ID" sz="2000" dirty="0" err="1"/>
              <a:t>nyeri</a:t>
            </a:r>
            <a:r>
              <a:rPr lang="en-ID" sz="2000" dirty="0"/>
              <a:t> </a:t>
            </a:r>
            <a:r>
              <a:rPr lang="en-ID" sz="2000" dirty="0" err="1"/>
              <a:t>berhubungan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penyebab</a:t>
            </a:r>
            <a:r>
              <a:rPr lang="en-ID" sz="2000" dirty="0"/>
              <a:t> </a:t>
            </a:r>
            <a:r>
              <a:rPr lang="en-ID" sz="2000" dirty="0" err="1"/>
              <a:t>lesi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638238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D0232D-1E5D-4683-8D89-02AC4E37F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4314"/>
            <a:ext cx="4724400" cy="650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40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4B230-90CA-4B64-8972-2F9AD577AB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590800"/>
          </a:xfrm>
        </p:spPr>
        <p:txBody>
          <a:bodyPr/>
          <a:lstStyle/>
          <a:p>
            <a:r>
              <a:rPr lang="en-ID" b="1" dirty="0" err="1"/>
              <a:t>Petechiaeatau</a:t>
            </a:r>
            <a:r>
              <a:rPr lang="en-ID" b="1" dirty="0"/>
              <a:t> Purpura</a:t>
            </a:r>
          </a:p>
          <a:p>
            <a:r>
              <a:rPr lang="en-ID" dirty="0" err="1"/>
              <a:t>Ekstravasasi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lapisan</a:t>
            </a:r>
            <a:r>
              <a:rPr lang="en-ID" dirty="0"/>
              <a:t> </a:t>
            </a:r>
            <a:r>
              <a:rPr lang="en-ID" dirty="0" err="1"/>
              <a:t>kulit</a:t>
            </a:r>
            <a:endParaRPr lang="en-ID" dirty="0"/>
          </a:p>
          <a:p>
            <a:r>
              <a:rPr lang="en-ID" dirty="0" err="1"/>
              <a:t>etiologi</a:t>
            </a:r>
            <a:r>
              <a:rPr lang="en-ID" dirty="0"/>
              <a:t>: steroids, vasculitis,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sistemik</a:t>
            </a:r>
            <a:endParaRPr lang="en-ID" dirty="0"/>
          </a:p>
          <a:p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menunjukkan</a:t>
            </a:r>
            <a:r>
              <a:rPr lang="en-ID" dirty="0"/>
              <a:t> </a:t>
            </a:r>
            <a:r>
              <a:rPr lang="en-ID" dirty="0" err="1"/>
              <a:t>pucat</a:t>
            </a:r>
            <a:r>
              <a:rPr lang="en-ID" dirty="0"/>
              <a:t> pada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lesi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0612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ECC74-9304-4D2A-9E2C-8B398A97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err="1"/>
              <a:t>Lesi</a:t>
            </a:r>
            <a:r>
              <a:rPr lang="en-US" b="1" u="sng" dirty="0"/>
              <a:t> </a:t>
            </a:r>
            <a:r>
              <a:rPr lang="en-US" b="1" u="sng" dirty="0" err="1"/>
              <a:t>Vaskular</a:t>
            </a:r>
            <a:endParaRPr lang="en-ID" b="1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E3AF9E-669D-4D99-A5A9-626A0164462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D" dirty="0"/>
              <a:t>Ecchymosis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ID" dirty="0"/>
              <a:t>trauma</a:t>
            </a:r>
          </a:p>
          <a:p>
            <a:endParaRPr lang="en-ID" dirty="0"/>
          </a:p>
          <a:p>
            <a:pPr marL="0" indent="0">
              <a:buNone/>
            </a:pP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E1920-14C8-4EEA-8223-BD6CAEDF6F1D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Petechiae or Purpura</a:t>
            </a:r>
          </a:p>
          <a:p>
            <a:r>
              <a:rPr lang="en-US" sz="2400" dirty="0"/>
              <a:t>steroids, vasculitis,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sistemik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ID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04A691-C245-471C-AC18-9FA07896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41" y="2667000"/>
            <a:ext cx="3622764" cy="2438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2CB290-A910-4D02-B1C2-5F3C1FC0E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860961"/>
            <a:ext cx="3276600" cy="214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46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Integumen</a:t>
            </a:r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C1D9400-A060-45CC-A7F5-1D951731D57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429000" y="2438400"/>
            <a:ext cx="4737253" cy="3332602"/>
          </a:xfr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FD2452-6260-40C9-997F-BA179B611B73}"/>
              </a:ext>
            </a:extLst>
          </p:cNvPr>
          <p:cNvSpPr txBox="1">
            <a:spLocks/>
          </p:cNvSpPr>
          <p:nvPr/>
        </p:nvSpPr>
        <p:spPr>
          <a:xfrm>
            <a:off x="914400" y="2438400"/>
            <a:ext cx="7772400" cy="3581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Kulit</a:t>
            </a:r>
          </a:p>
          <a:p>
            <a:r>
              <a:rPr lang="en-US"/>
              <a:t>Rambut</a:t>
            </a:r>
          </a:p>
          <a:p>
            <a:r>
              <a:rPr lang="en-US"/>
              <a:t>Kuku</a:t>
            </a:r>
            <a:endParaRPr lang="en-ID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ECC74-9304-4D2A-9E2C-8B398A97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err="1"/>
              <a:t>Lesi</a:t>
            </a:r>
            <a:r>
              <a:rPr lang="en-US" b="1" u="sng" dirty="0"/>
              <a:t> </a:t>
            </a:r>
            <a:r>
              <a:rPr lang="en-US" b="1" u="sng" dirty="0" err="1"/>
              <a:t>Vaskular</a:t>
            </a:r>
            <a:endParaRPr lang="en-ID" b="1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E3AF9E-669D-4D99-A5A9-626A016446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358640" cy="2743200"/>
          </a:xfrm>
        </p:spPr>
        <p:txBody>
          <a:bodyPr/>
          <a:lstStyle/>
          <a:p>
            <a:pPr marL="0" indent="0">
              <a:buNone/>
            </a:pPr>
            <a:r>
              <a:rPr lang="en-ID" b="1" dirty="0"/>
              <a:t>Venous Star</a:t>
            </a:r>
          </a:p>
          <a:p>
            <a:r>
              <a:rPr lang="en-ID" sz="2000" dirty="0" err="1"/>
              <a:t>Warna</a:t>
            </a:r>
            <a:r>
              <a:rPr lang="en-ID" sz="2000" dirty="0"/>
              <a:t> </a:t>
            </a:r>
            <a:r>
              <a:rPr lang="en-ID" sz="2000" dirty="0" err="1"/>
              <a:t>kebiruan</a:t>
            </a:r>
            <a:endParaRPr lang="en-ID" sz="2000" dirty="0"/>
          </a:p>
          <a:p>
            <a:r>
              <a:rPr lang="en-ID" sz="2000" dirty="0" err="1"/>
              <a:t>Bentuk</a:t>
            </a:r>
            <a:r>
              <a:rPr lang="en-ID" sz="2000" dirty="0"/>
              <a:t> </a:t>
            </a:r>
            <a:r>
              <a:rPr lang="en-ID" sz="2000" dirty="0" err="1"/>
              <a:t>ireguler</a:t>
            </a:r>
            <a:r>
              <a:rPr lang="en-ID" sz="2000" dirty="0"/>
              <a:t>, linear, </a:t>
            </a:r>
            <a:r>
              <a:rPr lang="en-ID" sz="2000" dirty="0" err="1"/>
              <a:t>jaring-jaring</a:t>
            </a:r>
            <a:endParaRPr lang="en-ID" sz="2000" dirty="0"/>
          </a:p>
          <a:p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pucat</a:t>
            </a:r>
            <a:r>
              <a:rPr lang="en-ID" sz="2000" dirty="0"/>
              <a:t>, </a:t>
            </a:r>
            <a:r>
              <a:rPr lang="en-ID" sz="2000" dirty="0" err="1"/>
              <a:t>dampak</a:t>
            </a:r>
            <a:r>
              <a:rPr lang="en-ID" sz="2000" dirty="0"/>
              <a:t> </a:t>
            </a:r>
            <a:r>
              <a:rPr lang="en-ID" sz="2000" dirty="0" err="1"/>
              <a:t>peningkatan</a:t>
            </a:r>
            <a:r>
              <a:rPr lang="en-ID" sz="2000" dirty="0"/>
              <a:t> </a:t>
            </a:r>
            <a:r>
              <a:rPr lang="en-ID" sz="2000" dirty="0" err="1"/>
              <a:t>tekanan</a:t>
            </a:r>
            <a:r>
              <a:rPr lang="en-ID" sz="2000" dirty="0"/>
              <a:t> pada vena </a:t>
            </a:r>
            <a:r>
              <a:rPr lang="en-ID" sz="2000" dirty="0" err="1"/>
              <a:t>superfisial</a:t>
            </a:r>
            <a:endParaRPr lang="en-ID" sz="2000" dirty="0"/>
          </a:p>
          <a:p>
            <a:pPr marL="0" indent="0">
              <a:buNone/>
            </a:pP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E1920-14C8-4EEA-8223-BD6CAEDF6F1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25146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D" sz="2000" b="1" i="0" u="none" strike="noStrike" baseline="0" dirty="0">
                <a:latin typeface="Georgia" panose="02040502050405020303" pitchFamily="18" charset="0"/>
              </a:rPr>
              <a:t>Telangiectasia</a:t>
            </a:r>
          </a:p>
          <a:p>
            <a:pPr algn="l"/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Warna</a:t>
            </a:r>
            <a:r>
              <a:rPr lang="en-ID" sz="1800" b="0" i="0" u="none" strike="noStrike" baseline="0" dirty="0"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kemerahan</a:t>
            </a:r>
            <a:endParaRPr lang="en-ID" sz="1800" b="0" i="0" u="none" strike="noStrike" baseline="0" dirty="0">
              <a:latin typeface="Georgia" panose="02040502050405020303" pitchFamily="18" charset="0"/>
            </a:endParaRPr>
          </a:p>
          <a:p>
            <a:pPr algn="l"/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Ireguler</a:t>
            </a:r>
            <a:r>
              <a:rPr lang="en-ID" sz="1800" b="0" i="0" u="none" strike="noStrike" baseline="0" dirty="0">
                <a:latin typeface="Georgia" panose="02040502050405020303" pitchFamily="18" charset="0"/>
              </a:rPr>
              <a:t>.</a:t>
            </a:r>
          </a:p>
          <a:p>
            <a:pPr algn="l"/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Pucat</a:t>
            </a:r>
            <a:endParaRPr lang="en-ID" sz="1800" b="0" i="0" u="none" strike="noStrike" baseline="0" dirty="0">
              <a:latin typeface="Georgia" panose="02040502050405020303" pitchFamily="18" charset="0"/>
            </a:endParaRPr>
          </a:p>
          <a:p>
            <a:pPr algn="l"/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Tampak</a:t>
            </a:r>
            <a:r>
              <a:rPr lang="en-ID" sz="1800" b="0" i="0" u="none" strike="noStrike" baseline="0" dirty="0"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sbg</a:t>
            </a:r>
            <a:r>
              <a:rPr lang="en-ID" sz="1800" b="0" i="0" u="none" strike="noStrike" baseline="0" dirty="0"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akibat</a:t>
            </a:r>
            <a:endParaRPr lang="en-ID" sz="1800" b="0" i="0" u="none" strike="noStrike" baseline="0" dirty="0">
              <a:latin typeface="Georgia" panose="02040502050405020303" pitchFamily="18" charset="0"/>
            </a:endParaRPr>
          </a:p>
          <a:p>
            <a:pPr algn="l"/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dilatasi</a:t>
            </a:r>
            <a:r>
              <a:rPr lang="en-ID" sz="1800" b="0" i="0" u="none" strike="noStrike" baseline="0" dirty="0"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kapiler</a:t>
            </a:r>
            <a:endParaRPr lang="en-US" sz="2400" dirty="0"/>
          </a:p>
          <a:p>
            <a:pPr marL="0" indent="0">
              <a:buNone/>
            </a:pPr>
            <a:endParaRPr lang="en-ID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31BBB-C33C-456A-B6D0-525CA90A9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18123"/>
            <a:ext cx="3429000" cy="2285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E49466-C79E-4281-BE29-D651F2E33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154" y="3751988"/>
            <a:ext cx="342900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33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ECC74-9304-4D2A-9E2C-8B398A97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err="1"/>
              <a:t>Lesi</a:t>
            </a:r>
            <a:r>
              <a:rPr lang="en-US" b="1" u="sng" dirty="0"/>
              <a:t> </a:t>
            </a:r>
            <a:r>
              <a:rPr lang="en-US" b="1" u="sng" dirty="0" err="1"/>
              <a:t>Vaskular</a:t>
            </a:r>
            <a:endParaRPr lang="en-ID" b="1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E3AF9E-669D-4D99-A5A9-626A016446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764354" cy="2743200"/>
          </a:xfrm>
        </p:spPr>
        <p:txBody>
          <a:bodyPr/>
          <a:lstStyle/>
          <a:p>
            <a:pPr marL="0" indent="0">
              <a:buNone/>
            </a:pPr>
            <a:r>
              <a:rPr lang="en-ID" b="1" dirty="0"/>
              <a:t>Spider Angioma</a:t>
            </a:r>
          </a:p>
          <a:p>
            <a:pPr algn="l"/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Tampak</a:t>
            </a:r>
            <a:r>
              <a:rPr lang="en-ID" sz="1800" b="0" i="0" u="none" strike="noStrike" baseline="0" dirty="0"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kemerahan</a:t>
            </a:r>
            <a:r>
              <a:rPr lang="en-ID" sz="1800" b="0" i="0" u="none" strike="noStrike" baseline="0" dirty="0">
                <a:latin typeface="Georgia" panose="02040502050405020303" pitchFamily="18" charset="0"/>
              </a:rPr>
              <a:t>, </a:t>
            </a:r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jenis</a:t>
            </a:r>
            <a:r>
              <a:rPr lang="en-ID" sz="1800" dirty="0"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dari</a:t>
            </a:r>
            <a:r>
              <a:rPr lang="en-ID" sz="1800" b="0" i="0" u="none" strike="noStrike" baseline="0" dirty="0">
                <a:latin typeface="Georgia" panose="02040502050405020303" pitchFamily="18" charset="0"/>
              </a:rPr>
              <a:t> </a:t>
            </a:r>
            <a:r>
              <a:rPr lang="en-ID" sz="1800" b="0" i="1" u="none" strike="noStrike" baseline="0" dirty="0">
                <a:latin typeface="Georgia" panose="02040502050405020303" pitchFamily="18" charset="0"/>
              </a:rPr>
              <a:t>telangiectasis</a:t>
            </a:r>
          </a:p>
          <a:p>
            <a:pPr algn="l"/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Tampak</a:t>
            </a:r>
            <a:r>
              <a:rPr lang="en-ID" sz="1800" b="0" i="0" u="none" strike="noStrike" baseline="0" dirty="0"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seperti</a:t>
            </a:r>
            <a:r>
              <a:rPr lang="en-ID" sz="1800" b="0" i="0" u="none" strike="noStrike" baseline="0" dirty="0">
                <a:latin typeface="Georgia" panose="02040502050405020303" pitchFamily="18" charset="0"/>
              </a:rPr>
              <a:t> spider</a:t>
            </a:r>
          </a:p>
          <a:p>
            <a:pPr algn="l"/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Pucat</a:t>
            </a:r>
            <a:endParaRPr lang="en-ID" sz="1800" b="0" i="0" u="none" strike="noStrike" baseline="0" dirty="0">
              <a:latin typeface="Georgia" panose="02040502050405020303" pitchFamily="18" charset="0"/>
            </a:endParaRPr>
          </a:p>
          <a:p>
            <a:pPr algn="l"/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Contoh</a:t>
            </a:r>
            <a:r>
              <a:rPr lang="en-ID" sz="1800" b="0" i="0" u="none" strike="noStrike" baseline="0" dirty="0">
                <a:latin typeface="Georgia" panose="02040502050405020303" pitchFamily="18" charset="0"/>
              </a:rPr>
              <a:t>: </a:t>
            </a:r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penyakit</a:t>
            </a:r>
            <a:r>
              <a:rPr lang="en-ID" sz="1800" b="0" i="0" u="none" strike="noStrike" baseline="0" dirty="0"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hepar</a:t>
            </a:r>
            <a:r>
              <a:rPr lang="en-ID" sz="1800" b="0" i="0" u="none" strike="noStrike" baseline="0" dirty="0">
                <a:latin typeface="Georgia" panose="02040502050405020303" pitchFamily="18" charset="0"/>
              </a:rPr>
              <a:t>, </a:t>
            </a:r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kekurangan</a:t>
            </a:r>
            <a:r>
              <a:rPr lang="en-ID" sz="1800" b="0" i="0" u="none" strike="noStrike" baseline="0" dirty="0">
                <a:latin typeface="Georgia" panose="02040502050405020303" pitchFamily="18" charset="0"/>
              </a:rPr>
              <a:t> vit B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E1920-14C8-4EEA-8223-BD6CAEDF6F1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18288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D" sz="2000" b="1" i="0" u="none" strike="noStrike" baseline="0" dirty="0">
                <a:latin typeface="Georgia" panose="02040502050405020303" pitchFamily="18" charset="0"/>
              </a:rPr>
              <a:t>Capillary </a:t>
            </a:r>
            <a:r>
              <a:rPr lang="en-ID" sz="2000" b="1" i="0" u="none" strike="noStrike" baseline="0" dirty="0" err="1">
                <a:latin typeface="Georgia" panose="02040502050405020303" pitchFamily="18" charset="0"/>
              </a:rPr>
              <a:t>Hemangioma</a:t>
            </a:r>
            <a:endParaRPr lang="en-ID" sz="2000" b="1" i="0" u="none" strike="noStrike" baseline="0" dirty="0">
              <a:latin typeface="Georgia" panose="02040502050405020303" pitchFamily="18" charset="0"/>
            </a:endParaRPr>
          </a:p>
          <a:p>
            <a:pPr algn="l"/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Warna</a:t>
            </a:r>
            <a:r>
              <a:rPr lang="en-ID" sz="1800" b="0" i="0" u="none" strike="noStrike" baseline="0" dirty="0"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kemerahan</a:t>
            </a:r>
            <a:r>
              <a:rPr lang="en-ID" sz="1800" b="0" i="0" u="none" strike="noStrike" baseline="0" dirty="0">
                <a:latin typeface="Georgia" panose="02040502050405020303" pitchFamily="18" charset="0"/>
              </a:rPr>
              <a:t>.</a:t>
            </a:r>
          </a:p>
          <a:p>
            <a:pPr algn="l"/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Bentuk</a:t>
            </a:r>
            <a:r>
              <a:rPr lang="en-ID" sz="1800" b="0" i="0" u="none" strike="noStrike" baseline="0" dirty="0"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makula</a:t>
            </a:r>
            <a:r>
              <a:rPr lang="en-ID" sz="1800" b="0" i="0" u="none" strike="noStrike" baseline="0" dirty="0">
                <a:latin typeface="Georgia" panose="02040502050405020303" pitchFamily="18" charset="0"/>
              </a:rPr>
              <a:t>, </a:t>
            </a:r>
            <a:r>
              <a:rPr lang="en-ID" sz="1800" b="0" i="0" u="none" strike="noStrike" baseline="0" dirty="0" err="1">
                <a:latin typeface="Georgia" panose="02040502050405020303" pitchFamily="18" charset="0"/>
              </a:rPr>
              <a:t>ireguler</a:t>
            </a:r>
            <a:endParaRPr lang="en-ID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47BAC6-12D1-42A3-B535-B39FA8F30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16" y="3751988"/>
            <a:ext cx="3429000" cy="23299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77D245-BE1A-42F8-98D5-E28143C30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098" y="3429000"/>
            <a:ext cx="2413902" cy="26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41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ECC74-9304-4D2A-9E2C-8B398A97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err="1"/>
              <a:t>Lesi</a:t>
            </a:r>
            <a:r>
              <a:rPr lang="en-US" b="1" u="sng" dirty="0"/>
              <a:t> Primer</a:t>
            </a:r>
            <a:endParaRPr lang="en-ID" b="1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E3AF9E-669D-4D99-A5A9-626A016446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358640" cy="1752600"/>
          </a:xfrm>
        </p:spPr>
        <p:txBody>
          <a:bodyPr>
            <a:normAutofit fontScale="92500" lnSpcReduction="10000"/>
          </a:bodyPr>
          <a:lstStyle/>
          <a:p>
            <a:r>
              <a:rPr lang="en-ID" sz="2000" dirty="0" err="1"/>
              <a:t>Datar</a:t>
            </a:r>
            <a:r>
              <a:rPr lang="en-ID" sz="2000" dirty="0"/>
              <a:t>,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teraba</a:t>
            </a:r>
            <a:endParaRPr lang="en-ID" sz="2000" dirty="0"/>
          </a:p>
          <a:p>
            <a:r>
              <a:rPr lang="en-ID" sz="2000" dirty="0"/>
              <a:t>Macule:&lt; 1 cm</a:t>
            </a:r>
          </a:p>
          <a:p>
            <a:r>
              <a:rPr lang="en-ID" sz="2000" dirty="0"/>
              <a:t>Patch: &gt;1 cm</a:t>
            </a:r>
          </a:p>
          <a:p>
            <a:r>
              <a:rPr lang="en-ID" sz="2000" dirty="0" err="1"/>
              <a:t>Contoh</a:t>
            </a:r>
            <a:r>
              <a:rPr lang="en-ID" sz="2000" dirty="0"/>
              <a:t>: Vitiligo</a:t>
            </a: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E1920-14C8-4EEA-8223-BD6CAEDF6F1D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782065" y="1421026"/>
            <a:ext cx="3749040" cy="1752600"/>
          </a:xfrm>
        </p:spPr>
        <p:txBody>
          <a:bodyPr>
            <a:normAutofit fontScale="92500" lnSpcReduction="10000"/>
          </a:bodyPr>
          <a:lstStyle/>
          <a:p>
            <a:r>
              <a:rPr lang="en-ID" sz="2400" dirty="0" err="1"/>
              <a:t>Teraba</a:t>
            </a:r>
            <a:r>
              <a:rPr lang="en-ID" sz="2400" dirty="0"/>
              <a:t>, </a:t>
            </a:r>
            <a:r>
              <a:rPr lang="en-ID" sz="2400" dirty="0" err="1"/>
              <a:t>superfisial</a:t>
            </a:r>
            <a:r>
              <a:rPr lang="en-ID" sz="2400" dirty="0"/>
              <a:t>, </a:t>
            </a:r>
            <a:r>
              <a:rPr lang="en-ID" sz="2400" dirty="0" err="1"/>
              <a:t>tampak</a:t>
            </a:r>
            <a:r>
              <a:rPr lang="en-ID" sz="2400" dirty="0"/>
              <a:t> </a:t>
            </a:r>
            <a:r>
              <a:rPr lang="en-ID" sz="2400" dirty="0" err="1"/>
              <a:t>menonjol</a:t>
            </a:r>
            <a:r>
              <a:rPr lang="en-ID" sz="2400" dirty="0"/>
              <a:t> </a:t>
            </a:r>
            <a:r>
              <a:rPr lang="en-ID" sz="2400" dirty="0" err="1"/>
              <a:t>tetapi</a:t>
            </a:r>
            <a:r>
              <a:rPr lang="en-ID" sz="2400" dirty="0"/>
              <a:t> </a:t>
            </a:r>
            <a:r>
              <a:rPr lang="en-ID" sz="2400" dirty="0" err="1"/>
              <a:t>lebih</a:t>
            </a:r>
            <a:r>
              <a:rPr lang="en-ID" sz="2400" dirty="0"/>
              <a:t> </a:t>
            </a:r>
            <a:r>
              <a:rPr lang="en-ID" sz="2400" dirty="0" err="1"/>
              <a:t>superfisial</a:t>
            </a:r>
            <a:endParaRPr lang="en-ID" sz="2400" dirty="0"/>
          </a:p>
          <a:p>
            <a:r>
              <a:rPr lang="en-ID" sz="2400" dirty="0"/>
              <a:t>Papule: &lt;1 cm</a:t>
            </a:r>
          </a:p>
          <a:p>
            <a:r>
              <a:rPr lang="en-ID" sz="2400" dirty="0" err="1"/>
              <a:t>Contoh</a:t>
            </a:r>
            <a:r>
              <a:rPr lang="en-ID" sz="2400" dirty="0"/>
              <a:t> : </a:t>
            </a:r>
            <a:r>
              <a:rPr lang="en-US" sz="1900" i="0" u="none" strike="noStrike" baseline="0" dirty="0">
                <a:latin typeface="Georgia" panose="02040502050405020303" pitchFamily="18" charset="0"/>
              </a:rPr>
              <a:t>Kaposi’s sarcoma, </a:t>
            </a:r>
            <a:r>
              <a:rPr lang="en-US" sz="1900" dirty="0">
                <a:latin typeface="Georgia" panose="02040502050405020303" pitchFamily="18" charset="0"/>
              </a:rPr>
              <a:t>Psoriasis</a:t>
            </a:r>
          </a:p>
          <a:p>
            <a:endParaRPr lang="en-ID" sz="2400" dirty="0"/>
          </a:p>
          <a:p>
            <a:pPr marL="0" indent="0" algn="l">
              <a:buNone/>
            </a:pPr>
            <a:endParaRPr lang="en-US" sz="2400" dirty="0"/>
          </a:p>
          <a:p>
            <a:pPr marL="0" indent="0">
              <a:buNone/>
            </a:pPr>
            <a:endParaRPr lang="en-ID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5F9887-363C-49D8-8F5A-9D956D727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42" y="3257319"/>
            <a:ext cx="1323661" cy="1086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BA9EEC-67B4-4A01-B7E7-2F5F2F29B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0" y="3657601"/>
            <a:ext cx="2758177" cy="2528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F41346-36CB-4685-AC29-1B3456F49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1" y="3048001"/>
            <a:ext cx="2008822" cy="16482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6B3605-7397-4EDB-B3DF-BE548807F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4696265"/>
            <a:ext cx="2895600" cy="18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76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ECC74-9304-4D2A-9E2C-8B398A97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err="1"/>
              <a:t>Lesi</a:t>
            </a:r>
            <a:r>
              <a:rPr lang="en-US" b="1" u="sng" dirty="0"/>
              <a:t> Primer</a:t>
            </a:r>
            <a:endParaRPr lang="en-ID" b="1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E3AF9E-669D-4D99-A5A9-626A016446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358640" cy="2362200"/>
          </a:xfrm>
        </p:spPr>
        <p:txBody>
          <a:bodyPr>
            <a:normAutofit/>
          </a:bodyPr>
          <a:lstStyle/>
          <a:p>
            <a:r>
              <a:rPr lang="en-ID" sz="2000" dirty="0" err="1"/>
              <a:t>Menonjol</a:t>
            </a:r>
            <a:r>
              <a:rPr lang="en-ID" sz="2000" dirty="0"/>
              <a:t>, </a:t>
            </a:r>
            <a:r>
              <a:rPr lang="en-ID" sz="2000" dirty="0" err="1"/>
              <a:t>superfisial</a:t>
            </a:r>
            <a:r>
              <a:rPr lang="en-ID" sz="2000" dirty="0"/>
              <a:t>, </a:t>
            </a:r>
            <a:r>
              <a:rPr lang="en-ID" sz="2000" dirty="0" err="1"/>
              <a:t>bersifat</a:t>
            </a:r>
            <a:r>
              <a:rPr lang="en-ID" sz="2000" dirty="0"/>
              <a:t> </a:t>
            </a:r>
            <a:r>
              <a:rPr lang="en-ID" sz="2000" dirty="0" err="1"/>
              <a:t>sementara</a:t>
            </a:r>
            <a:endParaRPr lang="en-ID" sz="2000" dirty="0"/>
          </a:p>
          <a:p>
            <a:r>
              <a:rPr lang="en-ID" sz="2000" dirty="0" err="1"/>
              <a:t>Contoh</a:t>
            </a:r>
            <a:r>
              <a:rPr lang="en-ID" sz="2000" dirty="0"/>
              <a:t>:</a:t>
            </a:r>
          </a:p>
          <a:p>
            <a:pPr lvl="1"/>
            <a:r>
              <a:rPr lang="en-ID" sz="1800" dirty="0" err="1"/>
              <a:t>Reaksi</a:t>
            </a:r>
            <a:r>
              <a:rPr lang="en-ID" sz="1800" dirty="0"/>
              <a:t> </a:t>
            </a:r>
            <a:r>
              <a:rPr lang="en-ID" sz="1800" dirty="0" err="1"/>
              <a:t>alergi</a:t>
            </a:r>
            <a:endParaRPr lang="en-ID" sz="1800" dirty="0"/>
          </a:p>
          <a:p>
            <a:pPr lvl="1"/>
            <a:r>
              <a:rPr lang="en-ID" sz="1800" dirty="0" err="1"/>
              <a:t>Sengatan</a:t>
            </a:r>
            <a:r>
              <a:rPr lang="en-ID" sz="1800" dirty="0"/>
              <a:t> </a:t>
            </a:r>
            <a:r>
              <a:rPr lang="en-ID" sz="1800" dirty="0" err="1"/>
              <a:t>serangga</a:t>
            </a:r>
            <a:endParaRPr lang="en-ID" sz="1800" dirty="0"/>
          </a:p>
          <a:p>
            <a:pPr lvl="1"/>
            <a:r>
              <a:rPr lang="en-ID" sz="1800" dirty="0" err="1"/>
              <a:t>Urtikaria</a:t>
            </a:r>
            <a:endParaRPr lang="en-ID" sz="1800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8DCA94-7930-4446-8164-180EA4C72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18" y="3930986"/>
            <a:ext cx="1753766" cy="1403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946A83-B003-4E13-97EA-AF6A36469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987" y="3705549"/>
            <a:ext cx="2030813" cy="292314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FA97A35-4A2F-40A7-AC14-CD84B742FCA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3581400"/>
          </a:xfrm>
        </p:spPr>
        <p:txBody>
          <a:bodyPr/>
          <a:lstStyle/>
          <a:p>
            <a:r>
              <a:rPr lang="es-ES" sz="2000" dirty="0" err="1"/>
              <a:t>Teraba</a:t>
            </a:r>
            <a:r>
              <a:rPr lang="es-ES" sz="2000" dirty="0"/>
              <a:t>, </a:t>
            </a:r>
            <a:r>
              <a:rPr lang="es-ES" sz="2000" dirty="0" err="1"/>
              <a:t>padat</a:t>
            </a:r>
            <a:r>
              <a:rPr lang="es-ES" sz="2000" dirty="0"/>
              <a:t>, </a:t>
            </a:r>
            <a:r>
              <a:rPr lang="es-ES" sz="2000" dirty="0" err="1"/>
              <a:t>kedalaman</a:t>
            </a:r>
            <a:r>
              <a:rPr lang="es-ES" sz="2000" dirty="0"/>
              <a:t> </a:t>
            </a:r>
            <a:r>
              <a:rPr lang="es-ES" sz="2000" dirty="0" err="1"/>
              <a:t>s.d</a:t>
            </a:r>
            <a:r>
              <a:rPr lang="es-ES" sz="2000" dirty="0"/>
              <a:t> dermis</a:t>
            </a:r>
            <a:endParaRPr lang="en-ID" sz="2000" dirty="0"/>
          </a:p>
          <a:p>
            <a:r>
              <a:rPr lang="en-ID" sz="2000" dirty="0" err="1"/>
              <a:t>Contoh</a:t>
            </a:r>
            <a:r>
              <a:rPr lang="en-ID" sz="2000" dirty="0"/>
              <a:t>:</a:t>
            </a:r>
          </a:p>
          <a:p>
            <a:pPr lvl="1"/>
            <a:r>
              <a:rPr lang="en-ID" sz="1800" dirty="0"/>
              <a:t>Bartholin’s cyst</a:t>
            </a:r>
          </a:p>
          <a:p>
            <a:pPr lvl="1"/>
            <a:r>
              <a:rPr lang="en-ID" sz="1800" dirty="0" err="1"/>
              <a:t>Erythemanodosum</a:t>
            </a:r>
            <a:endParaRPr lang="en-ID" sz="1800" dirty="0"/>
          </a:p>
          <a:p>
            <a:pPr lvl="1"/>
            <a:r>
              <a:rPr lang="en-ID" sz="1800" dirty="0"/>
              <a:t>Lipoma</a:t>
            </a:r>
          </a:p>
          <a:p>
            <a:pPr lvl="1"/>
            <a:r>
              <a:rPr lang="en-ID" sz="1800" dirty="0"/>
              <a:t>Nodule:&lt;2 cm. </a:t>
            </a:r>
            <a:r>
              <a:rPr lang="en-ID" sz="1800" dirty="0" err="1"/>
              <a:t>jika</a:t>
            </a:r>
            <a:r>
              <a:rPr lang="en-ID" sz="1800" dirty="0"/>
              <a:t> </a:t>
            </a:r>
            <a:r>
              <a:rPr lang="en-ID" sz="1800" dirty="0" err="1"/>
              <a:t>berisi</a:t>
            </a:r>
            <a:r>
              <a:rPr lang="en-ID" sz="1800" dirty="0"/>
              <a:t> </a:t>
            </a:r>
            <a:r>
              <a:rPr lang="en-ID" sz="1800" dirty="0" err="1"/>
              <a:t>cairan</a:t>
            </a:r>
            <a:r>
              <a:rPr lang="en-ID" sz="1800" dirty="0"/>
              <a:t>, </a:t>
            </a:r>
            <a:r>
              <a:rPr lang="en-ID" sz="1800" dirty="0" err="1"/>
              <a:t>berkapsul</a:t>
            </a:r>
            <a:r>
              <a:rPr lang="en-ID" sz="1800" dirty="0"/>
              <a:t> 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ID" sz="1800" dirty="0"/>
              <a:t> </a:t>
            </a:r>
            <a:r>
              <a:rPr lang="en-ID" sz="1800" dirty="0" err="1"/>
              <a:t>kista</a:t>
            </a:r>
            <a:r>
              <a:rPr lang="en-ID" sz="1800" dirty="0"/>
              <a:t> / Cyst</a:t>
            </a:r>
          </a:p>
          <a:p>
            <a:pPr lvl="1"/>
            <a:r>
              <a:rPr lang="en-ID" sz="1800" dirty="0" err="1"/>
              <a:t>Tumor</a:t>
            </a:r>
            <a:r>
              <a:rPr lang="en-ID" sz="1800" dirty="0"/>
              <a:t>: &gt;2 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1E4346-66E9-4027-BF15-7D0F499E0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799" y="5029199"/>
            <a:ext cx="1398187" cy="11185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68375E-9CF8-46D0-88D9-B6389A050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6108" y="4870234"/>
            <a:ext cx="2270732" cy="152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17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ECC74-9304-4D2A-9E2C-8B398A97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err="1"/>
              <a:t>Lesi</a:t>
            </a:r>
            <a:r>
              <a:rPr lang="en-US" b="1" u="sng" dirty="0"/>
              <a:t> Primer</a:t>
            </a:r>
            <a:endParaRPr lang="en-ID" b="1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E3AF9E-669D-4D99-A5A9-626A016446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35864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1800" b="1" i="0" u="none" strike="noStrike" baseline="0" dirty="0">
                <a:latin typeface="Georgia" panose="02040502050405020303" pitchFamily="18" charset="0"/>
              </a:rPr>
              <a:t>Vesicle (serous):&lt;1 cm</a:t>
            </a:r>
          </a:p>
          <a:p>
            <a:pPr marL="0" indent="0">
              <a:buNone/>
            </a:pPr>
            <a:r>
              <a:rPr lang="en-ID" sz="2000" dirty="0" err="1"/>
              <a:t>Teraba</a:t>
            </a:r>
            <a:r>
              <a:rPr lang="en-ID" sz="2000" dirty="0"/>
              <a:t>, </a:t>
            </a:r>
            <a:r>
              <a:rPr lang="en-ID" sz="2000" dirty="0" err="1"/>
              <a:t>berisi</a:t>
            </a:r>
            <a:r>
              <a:rPr lang="en-ID" sz="2000" dirty="0"/>
              <a:t> </a:t>
            </a:r>
            <a:r>
              <a:rPr lang="en-ID" sz="2000" dirty="0" err="1"/>
              <a:t>cairan</a:t>
            </a:r>
            <a:endParaRPr lang="en-ID" sz="2000" dirty="0"/>
          </a:p>
          <a:p>
            <a:r>
              <a:rPr lang="en-ID" sz="2000" dirty="0" err="1"/>
              <a:t>Contoh</a:t>
            </a:r>
            <a:r>
              <a:rPr lang="en-ID" sz="2000" dirty="0"/>
              <a:t>:</a:t>
            </a:r>
          </a:p>
          <a:p>
            <a:pPr lvl="1"/>
            <a:r>
              <a:rPr lang="en-ID" sz="1800" dirty="0" err="1"/>
              <a:t>Lepuhan</a:t>
            </a:r>
            <a:endParaRPr lang="en-ID" sz="1800" dirty="0"/>
          </a:p>
          <a:p>
            <a:pPr lvl="1"/>
            <a:r>
              <a:rPr lang="en-ID" sz="1800" dirty="0" err="1"/>
              <a:t>Kontak</a:t>
            </a:r>
            <a:r>
              <a:rPr lang="en-ID" sz="1800" dirty="0"/>
              <a:t> dermatitis</a:t>
            </a:r>
          </a:p>
          <a:p>
            <a:pPr lvl="1"/>
            <a:r>
              <a:rPr lang="en-ID" sz="1800" dirty="0"/>
              <a:t>Herpes simplex</a:t>
            </a: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FA97A35-4A2F-40A7-AC14-CD84B742FCA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3581400"/>
          </a:xfrm>
        </p:spPr>
        <p:txBody>
          <a:bodyPr/>
          <a:lstStyle/>
          <a:p>
            <a:pPr marL="0" indent="0">
              <a:buNone/>
            </a:pPr>
            <a:r>
              <a:rPr lang="en-ID" b="1" dirty="0"/>
              <a:t>Bulla (serous):&gt; 1 cm</a:t>
            </a:r>
          </a:p>
          <a:p>
            <a:r>
              <a:rPr lang="en-ID" sz="2000" dirty="0" err="1"/>
              <a:t>Contoh</a:t>
            </a:r>
            <a:r>
              <a:rPr lang="en-ID" sz="2000" dirty="0"/>
              <a:t>:</a:t>
            </a:r>
          </a:p>
          <a:p>
            <a:pPr lvl="1"/>
            <a:r>
              <a:rPr lang="en-ID" sz="1800" dirty="0" err="1"/>
              <a:t>Lepuhan</a:t>
            </a:r>
            <a:endParaRPr lang="en-ID" sz="1800" dirty="0"/>
          </a:p>
          <a:p>
            <a:pPr lvl="1"/>
            <a:r>
              <a:rPr lang="en-ID" sz="1800" dirty="0"/>
              <a:t>Luka </a:t>
            </a:r>
            <a:r>
              <a:rPr lang="en-ID" sz="1800" dirty="0" err="1"/>
              <a:t>bakar</a:t>
            </a:r>
            <a:endParaRPr lang="en-ID" sz="1800" dirty="0"/>
          </a:p>
          <a:p>
            <a:pPr lvl="1"/>
            <a:r>
              <a:rPr lang="en-ID" sz="1800" dirty="0" err="1"/>
              <a:t>Kontak</a:t>
            </a:r>
            <a:r>
              <a:rPr lang="en-ID" sz="1800" dirty="0"/>
              <a:t> dermatitis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2BE31-F832-4F18-8DC9-69BF3AF06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503" y="4944851"/>
            <a:ext cx="2109279" cy="1379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4CE6EA-3F32-4661-92A1-83F9EC683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3810000"/>
            <a:ext cx="1654968" cy="1379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9E7444-A1B9-41F2-9ACB-CBD3BF781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490" y="3537332"/>
            <a:ext cx="2726310" cy="177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97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ECC74-9304-4D2A-9E2C-8B398A97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err="1"/>
              <a:t>Lesi</a:t>
            </a:r>
            <a:r>
              <a:rPr lang="en-US" b="1" u="sng" dirty="0"/>
              <a:t> Primer</a:t>
            </a:r>
            <a:endParaRPr lang="en-ID" b="1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E3AF9E-669D-4D99-A5A9-626A016446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35864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1800" b="1" i="0" u="none" strike="noStrike" baseline="0" dirty="0">
                <a:latin typeface="Georgia" panose="02040502050405020303" pitchFamily="18" charset="0"/>
              </a:rPr>
              <a:t>Pustule  (</a:t>
            </a:r>
            <a:r>
              <a:rPr lang="en-ID" sz="1800" b="1" i="0" u="none" strike="noStrike" baseline="0" dirty="0" err="1">
                <a:latin typeface="Georgia" panose="02040502050405020303" pitchFamily="18" charset="0"/>
              </a:rPr>
              <a:t>terisi</a:t>
            </a:r>
            <a:r>
              <a:rPr lang="en-ID" sz="1800" b="1" i="0" u="none" strike="noStrike" baseline="0" dirty="0">
                <a:latin typeface="Georgia" panose="02040502050405020303" pitchFamily="18" charset="0"/>
              </a:rPr>
              <a:t> pus/ </a:t>
            </a:r>
            <a:r>
              <a:rPr lang="en-ID" sz="1800" b="1" i="0" u="none" strike="noStrike" baseline="0" dirty="0" err="1">
                <a:latin typeface="Georgia" panose="02040502050405020303" pitchFamily="18" charset="0"/>
              </a:rPr>
              <a:t>nanah</a:t>
            </a:r>
            <a:r>
              <a:rPr lang="en-ID" sz="1800" b="1" i="0" u="none" strike="noStrike" baseline="0" dirty="0">
                <a:latin typeface="Georgia" panose="02040502050405020303" pitchFamily="18" charset="0"/>
              </a:rPr>
              <a:t>)</a:t>
            </a:r>
          </a:p>
          <a:p>
            <a:r>
              <a:rPr lang="en-ID" sz="2000" dirty="0" err="1"/>
              <a:t>Contoh</a:t>
            </a:r>
            <a:r>
              <a:rPr lang="en-ID" sz="2000" dirty="0"/>
              <a:t>:</a:t>
            </a:r>
          </a:p>
          <a:p>
            <a:pPr lvl="1"/>
            <a:r>
              <a:rPr lang="en-ID" sz="1800" dirty="0"/>
              <a:t>Acne vulgaris</a:t>
            </a:r>
          </a:p>
          <a:p>
            <a:pPr lvl="1"/>
            <a:r>
              <a:rPr lang="en-ID" sz="1800" dirty="0"/>
              <a:t>Impetigo</a:t>
            </a:r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ACB228-2CBF-4CB7-9799-2F8F97FA8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11098"/>
            <a:ext cx="2302375" cy="1841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F60B2F-4187-420B-AD1D-4495B7855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62200"/>
            <a:ext cx="2780841" cy="41163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501446-D3E8-407A-B515-F85BD2549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775" y="2580700"/>
            <a:ext cx="2574425" cy="34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85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ECC74-9304-4D2A-9E2C-8B398A97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err="1"/>
              <a:t>Lesi</a:t>
            </a:r>
            <a:r>
              <a:rPr lang="en-US" b="1" u="sng" dirty="0"/>
              <a:t> </a:t>
            </a:r>
            <a:r>
              <a:rPr lang="en-US" b="1" u="sng" dirty="0" err="1"/>
              <a:t>Sekunder</a:t>
            </a:r>
            <a:endParaRPr lang="en-ID" b="1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E3AF9E-669D-4D99-A5A9-626A016446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358640" cy="2362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b="1" dirty="0" err="1"/>
              <a:t>Lichenification</a:t>
            </a:r>
            <a:endParaRPr lang="en-ID" b="1" dirty="0"/>
          </a:p>
          <a:p>
            <a:r>
              <a:rPr lang="en-ID" sz="2000" dirty="0" err="1"/>
              <a:t>Penebalan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diikuti</a:t>
            </a:r>
            <a:r>
              <a:rPr lang="en-ID" sz="2000" dirty="0"/>
              <a:t> </a:t>
            </a:r>
            <a:r>
              <a:rPr lang="en-ID" sz="2000" dirty="0" err="1"/>
              <a:t>maserasi</a:t>
            </a:r>
            <a:r>
              <a:rPr lang="en-ID" sz="2000" dirty="0"/>
              <a:t> </a:t>
            </a:r>
            <a:r>
              <a:rPr lang="en-ID" sz="2000" dirty="0" err="1"/>
              <a:t>kulit</a:t>
            </a:r>
            <a:endParaRPr lang="en-ID" sz="2000" dirty="0"/>
          </a:p>
          <a:p>
            <a:r>
              <a:rPr lang="en-ID" sz="2000" dirty="0" err="1"/>
              <a:t>Contoh</a:t>
            </a:r>
            <a:r>
              <a:rPr lang="en-ID" sz="2000" dirty="0"/>
              <a:t>:</a:t>
            </a:r>
          </a:p>
          <a:p>
            <a:pPr lvl="1"/>
            <a:r>
              <a:rPr lang="en-ID" sz="1800" dirty="0" err="1"/>
              <a:t>Kontak</a:t>
            </a:r>
            <a:r>
              <a:rPr lang="en-ID" sz="1800" dirty="0"/>
              <a:t> dermatitis</a:t>
            </a:r>
          </a:p>
          <a:p>
            <a:pPr lvl="1"/>
            <a:r>
              <a:rPr lang="en-ID" sz="1800" dirty="0"/>
              <a:t>Eczema</a:t>
            </a:r>
          </a:p>
          <a:p>
            <a:pPr lvl="1"/>
            <a:r>
              <a:rPr lang="en-ID" sz="1800" dirty="0"/>
              <a:t>Lipoma</a:t>
            </a:r>
          </a:p>
          <a:p>
            <a:pPr lvl="1"/>
            <a:r>
              <a:rPr lang="en-ID" sz="1800" dirty="0"/>
              <a:t>Psoriasis</a:t>
            </a: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FA97A35-4A2F-40A7-AC14-CD84B742FCA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182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b="1" dirty="0"/>
              <a:t>Scales</a:t>
            </a:r>
          </a:p>
          <a:p>
            <a:r>
              <a:rPr lang="en-US" sz="2000" dirty="0" err="1"/>
              <a:t>kematian</a:t>
            </a:r>
            <a:r>
              <a:rPr lang="en-US" sz="2000" dirty="0"/>
              <a:t> </a:t>
            </a:r>
            <a:r>
              <a:rPr lang="en-US" sz="2000" dirty="0" err="1"/>
              <a:t>sel</a:t>
            </a:r>
            <a:r>
              <a:rPr lang="en-US" sz="2000" dirty="0"/>
              <a:t>, </a:t>
            </a:r>
            <a:r>
              <a:rPr lang="en-US" sz="2000" dirty="0" err="1"/>
              <a:t>kering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lembab</a:t>
            </a:r>
            <a:r>
              <a:rPr lang="en-US" sz="2000" dirty="0"/>
              <a:t>, </a:t>
            </a:r>
            <a:r>
              <a:rPr lang="en-US" sz="2000" dirty="0" err="1"/>
              <a:t>berwarna</a:t>
            </a:r>
            <a:r>
              <a:rPr lang="en-US" sz="2000" dirty="0"/>
              <a:t>/ </a:t>
            </a:r>
            <a:r>
              <a:rPr lang="en-US" sz="2000" dirty="0" err="1"/>
              <a:t>tidak</a:t>
            </a:r>
            <a:endParaRPr lang="en-ID" sz="2000" dirty="0"/>
          </a:p>
          <a:p>
            <a:r>
              <a:rPr lang="en-ID" sz="2000" dirty="0" err="1"/>
              <a:t>Contoh</a:t>
            </a:r>
            <a:r>
              <a:rPr lang="en-ID" sz="2000" dirty="0"/>
              <a:t>:</a:t>
            </a:r>
          </a:p>
          <a:p>
            <a:pPr lvl="1"/>
            <a:r>
              <a:rPr lang="en-ID" sz="1800" dirty="0"/>
              <a:t>psoriasis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939942-B98B-42F1-BE49-07DF9F237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83" y="2973776"/>
            <a:ext cx="1371600" cy="11254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D9A6B-B1F1-44DE-A991-0D438091C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84224"/>
            <a:ext cx="2421100" cy="1525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1F6D61-DC4D-4FAF-A2CE-17BF852D4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181" y="5170450"/>
            <a:ext cx="1883883" cy="14129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0A97C8-3E56-410C-924D-352F85D0B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2552984"/>
            <a:ext cx="1231950" cy="10108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0665E0-2312-4F6E-A5DD-1D1E0E9527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9183" y="3810000"/>
            <a:ext cx="314001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02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ECC74-9304-4D2A-9E2C-8B398A97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err="1"/>
              <a:t>Lesi</a:t>
            </a:r>
            <a:r>
              <a:rPr lang="en-US" b="1" u="sng" dirty="0"/>
              <a:t> </a:t>
            </a:r>
            <a:r>
              <a:rPr lang="en-US" b="1" u="sng" dirty="0" err="1"/>
              <a:t>Sekunder</a:t>
            </a:r>
            <a:endParaRPr lang="en-ID" b="1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E3AF9E-669D-4D99-A5A9-626A016446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358640" cy="236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b="1" dirty="0" err="1"/>
              <a:t>Crusta</a:t>
            </a:r>
            <a:endParaRPr lang="en-ID" b="1" dirty="0"/>
          </a:p>
          <a:p>
            <a:r>
              <a:rPr lang="en-ID" sz="2000" dirty="0" err="1"/>
              <a:t>Eksudat</a:t>
            </a:r>
            <a:r>
              <a:rPr lang="en-ID" sz="2000" dirty="0"/>
              <a:t> yang </a:t>
            </a:r>
            <a:r>
              <a:rPr lang="en-ID" sz="2000" dirty="0" err="1"/>
              <a:t>mengering</a:t>
            </a:r>
            <a:endParaRPr lang="en-ID" sz="2000" dirty="0"/>
          </a:p>
          <a:p>
            <a:r>
              <a:rPr lang="en-ID" sz="2000" dirty="0" err="1"/>
              <a:t>Contoh</a:t>
            </a:r>
            <a:r>
              <a:rPr lang="en-ID" sz="2000" dirty="0"/>
              <a:t>:</a:t>
            </a:r>
          </a:p>
          <a:p>
            <a:pPr lvl="1"/>
            <a:r>
              <a:rPr lang="en-ID" sz="1800" dirty="0"/>
              <a:t>Herpes simplex</a:t>
            </a:r>
          </a:p>
          <a:p>
            <a:pPr lvl="1"/>
            <a:r>
              <a:rPr lang="en-ID" sz="1800" dirty="0"/>
              <a:t>Impetigo </a:t>
            </a: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FA97A35-4A2F-40A7-AC14-CD84B742FCA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182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b="1" dirty="0"/>
              <a:t>Scar</a:t>
            </a:r>
          </a:p>
          <a:p>
            <a:r>
              <a:rPr lang="en-US" sz="2000" dirty="0" err="1"/>
              <a:t>Perubahan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ikat</a:t>
            </a:r>
            <a:endParaRPr lang="en-ID" sz="2000" dirty="0"/>
          </a:p>
          <a:p>
            <a:r>
              <a:rPr lang="en-ID" sz="2000" dirty="0" err="1"/>
              <a:t>Contoh</a:t>
            </a:r>
            <a:r>
              <a:rPr lang="en-ID" sz="2000" dirty="0"/>
              <a:t>:</a:t>
            </a:r>
          </a:p>
          <a:p>
            <a:pPr lvl="1"/>
            <a:r>
              <a:rPr lang="en-ID" sz="1800" dirty="0"/>
              <a:t>Luka </a:t>
            </a:r>
            <a:r>
              <a:rPr lang="en-ID" sz="1800" dirty="0" err="1"/>
              <a:t>bedah</a:t>
            </a:r>
            <a:r>
              <a:rPr lang="en-ID" sz="1800" dirty="0"/>
              <a:t>/ </a:t>
            </a:r>
            <a:r>
              <a:rPr lang="en-ID" sz="1800" dirty="0" err="1"/>
              <a:t>insisi</a:t>
            </a:r>
            <a:endParaRPr lang="en-ID" sz="1800" dirty="0"/>
          </a:p>
          <a:p>
            <a:pPr lvl="1"/>
            <a:r>
              <a:rPr lang="en-ID" sz="1800" dirty="0"/>
              <a:t>Luka trauma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A11DD-1016-461C-A799-F37B0291F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08" y="3838460"/>
            <a:ext cx="1915558" cy="15717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51B568-E7BE-46AA-BE50-2FD6BBFE1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057" y="3563815"/>
            <a:ext cx="2177777" cy="14239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2662CC-1889-4B30-909A-B28CF4DBA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422821"/>
            <a:ext cx="1451097" cy="11608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B8B42E-4BDF-45DC-8223-BF0AFDDD2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892" y="4419600"/>
            <a:ext cx="2743200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41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ECC74-9304-4D2A-9E2C-8B398A97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err="1"/>
              <a:t>Lesi</a:t>
            </a:r>
            <a:r>
              <a:rPr lang="en-US" b="1" u="sng" dirty="0"/>
              <a:t> </a:t>
            </a:r>
            <a:r>
              <a:rPr lang="en-US" b="1" u="sng" dirty="0" err="1"/>
              <a:t>Sekunder</a:t>
            </a:r>
            <a:endParaRPr lang="en-ID" b="1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E3AF9E-669D-4D99-A5A9-626A016446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358640" cy="2362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b="1" dirty="0"/>
              <a:t>Keloid</a:t>
            </a:r>
          </a:p>
          <a:p>
            <a:r>
              <a:rPr lang="en-ID" sz="2000" dirty="0" err="1"/>
              <a:t>Hipertrofi</a:t>
            </a:r>
            <a:r>
              <a:rPr lang="en-ID" sz="2000" dirty="0"/>
              <a:t> scar </a:t>
            </a:r>
            <a:r>
              <a:rPr lang="en-ID" sz="2000" dirty="0" err="1"/>
              <a:t>akibat</a:t>
            </a:r>
            <a:r>
              <a:rPr lang="en-ID" sz="2000" dirty="0"/>
              <a:t> </a:t>
            </a:r>
            <a:r>
              <a:rPr lang="en-ID" sz="2000" dirty="0" err="1"/>
              <a:t>pembentukan</a:t>
            </a:r>
            <a:r>
              <a:rPr lang="en-ID" sz="2000" dirty="0"/>
              <a:t> </a:t>
            </a:r>
            <a:r>
              <a:rPr lang="en-ID" sz="2000" dirty="0" err="1"/>
              <a:t>kolagen</a:t>
            </a:r>
            <a:r>
              <a:rPr lang="en-ID" sz="2000" dirty="0"/>
              <a:t> yang </a:t>
            </a:r>
            <a:r>
              <a:rPr lang="en-ID" sz="2000" dirty="0" err="1"/>
              <a:t>berlebihan</a:t>
            </a:r>
            <a:r>
              <a:rPr lang="en-ID" sz="2000" dirty="0"/>
              <a:t>, </a:t>
            </a:r>
            <a:r>
              <a:rPr lang="en-ID" sz="2000" dirty="0" err="1"/>
              <a:t>menonjol</a:t>
            </a:r>
            <a:r>
              <a:rPr lang="en-ID" sz="2000" dirty="0"/>
              <a:t>, </a:t>
            </a:r>
            <a:r>
              <a:rPr lang="en-ID" sz="2000" dirty="0" err="1"/>
              <a:t>bentuk</a:t>
            </a:r>
            <a:r>
              <a:rPr lang="en-ID" sz="2000" dirty="0"/>
              <a:t> </a:t>
            </a:r>
            <a:r>
              <a:rPr lang="en-ID" sz="2000" dirty="0" err="1"/>
              <a:t>ireguler</a:t>
            </a:r>
            <a:endParaRPr lang="en-ID" sz="2000" dirty="0"/>
          </a:p>
          <a:p>
            <a:r>
              <a:rPr lang="en-ID" sz="2000" dirty="0" err="1"/>
              <a:t>Contoh</a:t>
            </a:r>
            <a:r>
              <a:rPr lang="en-ID" sz="2000" dirty="0"/>
              <a:t>:</a:t>
            </a:r>
          </a:p>
          <a:p>
            <a:pPr lvl="1"/>
            <a:r>
              <a:rPr lang="en-ID" sz="1800" dirty="0"/>
              <a:t>Luka </a:t>
            </a:r>
            <a:r>
              <a:rPr lang="en-ID" sz="1800" dirty="0" err="1"/>
              <a:t>insisi</a:t>
            </a:r>
            <a:endParaRPr lang="en-ID" sz="1800" dirty="0"/>
          </a:p>
          <a:p>
            <a:pPr lvl="1"/>
            <a:r>
              <a:rPr lang="en-ID" sz="1800" dirty="0"/>
              <a:t>Tattoo</a:t>
            </a: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FA97A35-4A2F-40A7-AC14-CD84B742FCA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25554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b="1" dirty="0" err="1"/>
              <a:t>Eksoriasi</a:t>
            </a:r>
            <a:endParaRPr lang="en-ID" b="1" dirty="0"/>
          </a:p>
          <a:p>
            <a:r>
              <a:rPr lang="en-US" sz="2000" dirty="0" err="1"/>
              <a:t>Abrasi</a:t>
            </a:r>
            <a:r>
              <a:rPr lang="en-US" sz="2000" dirty="0"/>
              <a:t> yang </a:t>
            </a:r>
            <a:r>
              <a:rPr lang="en-US" sz="2000" dirty="0" err="1"/>
              <a:t>berdampak</a:t>
            </a:r>
            <a:r>
              <a:rPr lang="en-US" sz="2000" dirty="0"/>
              <a:t> </a:t>
            </a:r>
            <a:r>
              <a:rPr lang="en-US" sz="2000" dirty="0" err="1"/>
              <a:t>hilangnya</a:t>
            </a:r>
            <a:r>
              <a:rPr lang="en-US" sz="2000" dirty="0"/>
              <a:t> </a:t>
            </a:r>
            <a:r>
              <a:rPr lang="en-US" sz="2000" dirty="0" err="1"/>
              <a:t>lapisan</a:t>
            </a:r>
            <a:r>
              <a:rPr lang="en-US" sz="2000" dirty="0"/>
              <a:t> epidermis</a:t>
            </a:r>
            <a:endParaRPr lang="en-ID" sz="2000" dirty="0"/>
          </a:p>
          <a:p>
            <a:r>
              <a:rPr lang="en-ID" sz="2000" dirty="0" err="1"/>
              <a:t>Contoh</a:t>
            </a:r>
            <a:r>
              <a:rPr lang="en-ID" sz="2000" dirty="0"/>
              <a:t>:</a:t>
            </a:r>
          </a:p>
          <a:p>
            <a:pPr lvl="1"/>
            <a:r>
              <a:rPr lang="en-ID" sz="1800" dirty="0"/>
              <a:t>Atopic dermatitis</a:t>
            </a:r>
          </a:p>
          <a:p>
            <a:pPr lvl="1"/>
            <a:r>
              <a:rPr lang="en-ID" sz="1800" dirty="0"/>
              <a:t>Scabies</a:t>
            </a:r>
          </a:p>
          <a:p>
            <a:pPr lvl="1"/>
            <a:r>
              <a:rPr lang="en-ID" sz="1800" dirty="0" err="1"/>
              <a:t>Ruptur</a:t>
            </a:r>
            <a:r>
              <a:rPr lang="en-ID" sz="1800" dirty="0"/>
              <a:t> </a:t>
            </a:r>
            <a:r>
              <a:rPr lang="en-ID" sz="1800" dirty="0" err="1"/>
              <a:t>Vaskular</a:t>
            </a:r>
            <a:endParaRPr lang="en-ID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37E0A4-CF93-46F4-AEC9-11201F0B2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35" y="4003260"/>
            <a:ext cx="1758673" cy="1406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E11278-AA6E-4A76-8E14-999F0948B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295928"/>
            <a:ext cx="2187157" cy="3308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125BDC-E52D-4571-9397-1D91B61DBF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9" y="3927060"/>
            <a:ext cx="3360467" cy="178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6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ECC74-9304-4D2A-9E2C-8B398A97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err="1"/>
              <a:t>Lesi</a:t>
            </a:r>
            <a:r>
              <a:rPr lang="en-US" b="1" u="sng" dirty="0"/>
              <a:t> </a:t>
            </a:r>
            <a:r>
              <a:rPr lang="en-US" b="1" u="sng" dirty="0" err="1"/>
              <a:t>Sekunder</a:t>
            </a:r>
            <a:endParaRPr lang="en-ID" b="1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E3AF9E-669D-4D99-A5A9-626A016446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358640" cy="2362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b="1" dirty="0" err="1"/>
              <a:t>Erosi</a:t>
            </a:r>
            <a:endParaRPr lang="en-ID" b="1" dirty="0"/>
          </a:p>
          <a:p>
            <a:r>
              <a:rPr lang="en-ID" sz="2000" dirty="0" err="1"/>
              <a:t>Kehilangan</a:t>
            </a:r>
            <a:r>
              <a:rPr lang="en-ID" sz="2000" dirty="0"/>
              <a:t> superficial epidermis</a:t>
            </a:r>
          </a:p>
          <a:p>
            <a:r>
              <a:rPr lang="en-ID" sz="2000" dirty="0" err="1"/>
              <a:t>Contoh</a:t>
            </a:r>
            <a:r>
              <a:rPr lang="en-ID" sz="2000" dirty="0"/>
              <a:t>:</a:t>
            </a:r>
          </a:p>
          <a:p>
            <a:pPr lvl="1"/>
            <a:r>
              <a:rPr lang="en-ID" sz="1800" dirty="0" err="1"/>
              <a:t>Abrasi</a:t>
            </a:r>
            <a:endParaRPr lang="en-ID" sz="1800" dirty="0"/>
          </a:p>
          <a:p>
            <a:pPr lvl="1"/>
            <a:r>
              <a:rPr lang="en-ID" sz="1800" dirty="0" err="1"/>
              <a:t>Erosi</a:t>
            </a:r>
            <a:r>
              <a:rPr lang="en-ID" sz="1800" dirty="0"/>
              <a:t> candidiasis</a:t>
            </a:r>
          </a:p>
          <a:p>
            <a:pPr lvl="1"/>
            <a:r>
              <a:rPr lang="en-ID" sz="1800" dirty="0" err="1"/>
              <a:t>Kulit</a:t>
            </a:r>
            <a:r>
              <a:rPr lang="en-ID" sz="1800" dirty="0"/>
              <a:t> fragile</a:t>
            </a:r>
          </a:p>
          <a:p>
            <a:pPr lvl="1"/>
            <a:r>
              <a:rPr lang="en-ID" sz="1800" dirty="0"/>
              <a:t>Impetigo</a:t>
            </a:r>
            <a:endParaRPr lang="en-ID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FA97A35-4A2F-40A7-AC14-CD84B742FCA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25554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b="1" dirty="0" err="1"/>
              <a:t>Fissura</a:t>
            </a:r>
            <a:endParaRPr lang="en-ID" b="1" dirty="0"/>
          </a:p>
          <a:p>
            <a:r>
              <a:rPr lang="en-US" sz="2000" dirty="0" err="1"/>
              <a:t>Kerusakan</a:t>
            </a:r>
            <a:r>
              <a:rPr lang="en-US" sz="2000" dirty="0"/>
              <a:t> </a:t>
            </a:r>
            <a:r>
              <a:rPr lang="en-US" sz="2000" dirty="0" err="1"/>
              <a:t>kulit</a:t>
            </a:r>
            <a:r>
              <a:rPr lang="en-US" sz="2000" dirty="0"/>
              <a:t> </a:t>
            </a:r>
            <a:r>
              <a:rPr lang="en-US" sz="2000" dirty="0" err="1"/>
              <a:t>berbatas</a:t>
            </a:r>
            <a:r>
              <a:rPr lang="en-US" sz="2000" dirty="0"/>
              <a:t> </a:t>
            </a:r>
            <a:r>
              <a:rPr lang="en-US" sz="2000" dirty="0" err="1"/>
              <a:t>jelas</a:t>
            </a:r>
            <a:r>
              <a:rPr lang="en-US" sz="2000" dirty="0"/>
              <a:t>, linear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menyebar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dermis</a:t>
            </a:r>
            <a:endParaRPr lang="en-ID" sz="2000" dirty="0"/>
          </a:p>
          <a:p>
            <a:r>
              <a:rPr lang="en-ID" sz="2000" dirty="0" err="1"/>
              <a:t>Contoh</a:t>
            </a:r>
            <a:r>
              <a:rPr lang="en-ID" sz="2000" dirty="0"/>
              <a:t>:</a:t>
            </a:r>
          </a:p>
          <a:p>
            <a:pPr lvl="1"/>
            <a:r>
              <a:rPr lang="en-ID" sz="1800" dirty="0"/>
              <a:t>Athlete’s foot</a:t>
            </a:r>
          </a:p>
          <a:p>
            <a:pPr lvl="1"/>
            <a:r>
              <a:rPr lang="en-ID" sz="1800" dirty="0"/>
              <a:t>Cheilitis</a:t>
            </a:r>
          </a:p>
          <a:p>
            <a:pPr lvl="1"/>
            <a:r>
              <a:rPr lang="en-ID" sz="1800" dirty="0"/>
              <a:t>Hand dermatitis</a:t>
            </a:r>
          </a:p>
          <a:p>
            <a:pPr lvl="1"/>
            <a:r>
              <a:rPr lang="en-ID" sz="1800" dirty="0"/>
              <a:t>Syphilis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61A1E5-56D0-4989-B0C0-9823DE0FB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68" y="3997082"/>
            <a:ext cx="1480646" cy="1184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A9FBAE-AD4D-460F-A94E-5F78E991C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438" y="3810000"/>
            <a:ext cx="2681912" cy="17879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7BDB90-BF62-4523-9AE4-8A9004266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031720"/>
            <a:ext cx="1342098" cy="10736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0881F1-4AEF-4A77-92AA-BB4FC3820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3014067"/>
            <a:ext cx="1866900" cy="15918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01AD96-D8C3-439C-A969-B576F79DC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1624" y="4870251"/>
            <a:ext cx="2141876" cy="14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0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79061-D330-4325-99DB-8FFE0738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200" b="1" i="0" u="none" strike="noStrike" baseline="0" dirty="0" err="1">
                <a:latin typeface="Times New Roman" panose="02020603050405020304" pitchFamily="18" charset="0"/>
              </a:rPr>
              <a:t>Warna</a:t>
            </a:r>
            <a:r>
              <a:rPr lang="en-ID" sz="32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3200" b="1" i="0" u="none" strike="noStrike" baseline="0" dirty="0" err="1">
                <a:latin typeface="Times New Roman" panose="02020603050405020304" pitchFamily="18" charset="0"/>
              </a:rPr>
              <a:t>kulit</a:t>
            </a:r>
            <a:r>
              <a:rPr lang="en-ID" sz="32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ID" sz="3200" b="1" i="0" u="none" strike="noStrike" baseline="0" dirty="0" err="1">
                <a:latin typeface="Times New Roman" panose="02020603050405020304" pitchFamily="18" charset="0"/>
              </a:rPr>
              <a:t>dipengaruhi</a:t>
            </a:r>
            <a:r>
              <a:rPr lang="en-ID" sz="3200" b="1" i="0" u="none" strike="noStrike" baseline="0" dirty="0">
                <a:latin typeface="Times New Roman" panose="02020603050405020304" pitchFamily="18" charset="0"/>
              </a:rPr>
              <a:t> oleh:</a:t>
            </a:r>
            <a:endParaRPr lang="en-ID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6D742-CB17-4375-B4DB-C333F0709F0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7772400" cy="4191000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ID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Jumlah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melanin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ID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Volume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peredaran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darah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→ Hb</a:t>
            </a:r>
          </a:p>
          <a:p>
            <a:pPr marL="342900" indent="-342900" algn="l">
              <a:buFont typeface="+mj-lt"/>
              <a:buAutoNum type="arabicPeriod"/>
            </a:pPr>
            <a:r>
              <a:rPr lang="es-E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IkatanO2 dan </a:t>
            </a:r>
            <a:r>
              <a:rPr lang="es-ES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pigmen</a:t>
            </a:r>
            <a:r>
              <a:rPr lang="es-E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yang </a:t>
            </a:r>
            <a:r>
              <a:rPr lang="es-ES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bersirkulasi</a:t>
            </a:r>
            <a:r>
              <a:rPr lang="es-ES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di </a:t>
            </a:r>
            <a:r>
              <a:rPr lang="es-ES" sz="2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area</a:t>
            </a:r>
            <a:r>
              <a:rPr lang="es-ES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dermis</a:t>
            </a:r>
            <a:endParaRPr lang="en-ID" sz="2200" dirty="0"/>
          </a:p>
        </p:txBody>
      </p:sp>
    </p:spTree>
    <p:extLst>
      <p:ext uri="{BB962C8B-B14F-4D97-AF65-F5344CB8AC3E}">
        <p14:creationId xmlns:p14="http://schemas.microsoft.com/office/powerpoint/2010/main" val="236678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DECC74-9304-4D2A-9E2C-8B398A977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err="1"/>
              <a:t>Lesi</a:t>
            </a:r>
            <a:r>
              <a:rPr lang="en-US" b="1" u="sng" dirty="0"/>
              <a:t> </a:t>
            </a:r>
            <a:r>
              <a:rPr lang="en-US" b="1" u="sng" dirty="0" err="1"/>
              <a:t>Sekunder</a:t>
            </a:r>
            <a:endParaRPr lang="en-ID" b="1" u="sng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E3AF9E-669D-4D99-A5A9-626A0164462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358640" cy="2362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b="1" dirty="0"/>
              <a:t>Ulcer</a:t>
            </a:r>
          </a:p>
          <a:p>
            <a:r>
              <a:rPr lang="en-ID" sz="2000" dirty="0" err="1"/>
              <a:t>bentuk</a:t>
            </a:r>
            <a:r>
              <a:rPr lang="en-ID" sz="2000" dirty="0"/>
              <a:t> </a:t>
            </a:r>
            <a:r>
              <a:rPr lang="en-ID" sz="2000" dirty="0" err="1"/>
              <a:t>ireguler</a:t>
            </a:r>
            <a:r>
              <a:rPr lang="en-ID" sz="2000" dirty="0"/>
              <a:t>, </a:t>
            </a:r>
            <a:r>
              <a:rPr lang="en-ID" sz="2000" dirty="0" err="1"/>
              <a:t>kerusakan</a:t>
            </a:r>
            <a:r>
              <a:rPr lang="en-ID" sz="2000" dirty="0"/>
              <a:t> pada </a:t>
            </a:r>
            <a:r>
              <a:rPr lang="en-ID" sz="2000" dirty="0" err="1"/>
              <a:t>bagian</a:t>
            </a:r>
            <a:r>
              <a:rPr lang="en-ID" sz="2000" dirty="0"/>
              <a:t> dermis 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ID" sz="2000" dirty="0"/>
              <a:t> </a:t>
            </a:r>
            <a:r>
              <a:rPr lang="en-ID" sz="2000" dirty="0" err="1"/>
              <a:t>nekrosis</a:t>
            </a:r>
            <a:endParaRPr lang="en-ID" sz="2000" dirty="0"/>
          </a:p>
          <a:p>
            <a:r>
              <a:rPr lang="en-ID" sz="2000" dirty="0" err="1"/>
              <a:t>Contoh</a:t>
            </a:r>
            <a:r>
              <a:rPr lang="en-ID" sz="2000" dirty="0"/>
              <a:t>:</a:t>
            </a:r>
          </a:p>
          <a:p>
            <a:pPr lvl="1"/>
            <a:r>
              <a:rPr lang="en-US" sz="1800" dirty="0"/>
              <a:t>Pressure ulcer, diabetic foot ulcer</a:t>
            </a:r>
            <a:endParaRPr lang="en-ID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FA97A35-4A2F-40A7-AC14-CD84B742FCA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25554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b="1" dirty="0" err="1"/>
              <a:t>Athropy</a:t>
            </a:r>
            <a:endParaRPr lang="en-ID" b="1" dirty="0"/>
          </a:p>
          <a:p>
            <a:r>
              <a:rPr lang="en-US" sz="2000" dirty="0" err="1"/>
              <a:t>Penipisan</a:t>
            </a:r>
            <a:r>
              <a:rPr lang="en-US" sz="2000" dirty="0"/>
              <a:t> </a:t>
            </a:r>
            <a:r>
              <a:rPr lang="en-US" sz="2000" dirty="0" err="1"/>
              <a:t>lapisan</a:t>
            </a:r>
            <a:r>
              <a:rPr lang="en-US" sz="2000" dirty="0"/>
              <a:t> </a:t>
            </a:r>
            <a:r>
              <a:rPr lang="en-US" sz="2000" dirty="0" err="1"/>
              <a:t>kulit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dampak</a:t>
            </a:r>
            <a:r>
              <a:rPr lang="en-US" sz="2000" dirty="0"/>
              <a:t> </a:t>
            </a:r>
            <a:r>
              <a:rPr lang="en-US" sz="2000" dirty="0" err="1"/>
              <a:t>gangguan</a:t>
            </a:r>
            <a:r>
              <a:rPr lang="en-US" sz="2000" dirty="0"/>
              <a:t> </a:t>
            </a:r>
            <a:r>
              <a:rPr lang="en-US" sz="2000" dirty="0" err="1"/>
              <a:t>krn</a:t>
            </a:r>
            <a:r>
              <a:rPr lang="en-US" sz="2000" dirty="0"/>
              <a:t> </a:t>
            </a:r>
            <a:r>
              <a:rPr lang="en-US" sz="2000" dirty="0" err="1"/>
              <a:t>penyakit</a:t>
            </a:r>
            <a:r>
              <a:rPr lang="en-US" sz="2000" dirty="0"/>
              <a:t> yang lain</a:t>
            </a:r>
            <a:endParaRPr lang="en-ID" sz="2000" dirty="0"/>
          </a:p>
          <a:p>
            <a:r>
              <a:rPr lang="en-ID" sz="2000" dirty="0" err="1"/>
              <a:t>Contoh</a:t>
            </a:r>
            <a:r>
              <a:rPr lang="en-ID" sz="2000" dirty="0"/>
              <a:t>:</a:t>
            </a:r>
          </a:p>
          <a:p>
            <a:pPr lvl="1"/>
            <a:r>
              <a:rPr lang="en-ID" sz="1800" dirty="0" err="1"/>
              <a:t>spenuaan</a:t>
            </a:r>
            <a:r>
              <a:rPr lang="en-ID" sz="1800" dirty="0"/>
              <a:t>, kaki diabetes</a:t>
            </a:r>
          </a:p>
          <a:p>
            <a:pPr lvl="1"/>
            <a:r>
              <a:rPr lang="en-ID" sz="1800" dirty="0" err="1"/>
              <a:t>Insufisiensi</a:t>
            </a:r>
            <a:r>
              <a:rPr lang="en-ID" sz="1800" dirty="0"/>
              <a:t> </a:t>
            </a:r>
            <a:r>
              <a:rPr lang="en-ID" sz="1800" dirty="0" err="1"/>
              <a:t>arteri</a:t>
            </a:r>
            <a:endParaRPr lang="en-ID" sz="1800" dirty="0"/>
          </a:p>
          <a:p>
            <a:pPr lvl="1"/>
            <a:r>
              <a:rPr lang="en-ID" sz="1800" dirty="0" err="1"/>
              <a:t>Kortikosteroid</a:t>
            </a:r>
            <a:r>
              <a:rPr lang="en-ID" sz="1800" dirty="0"/>
              <a:t> </a:t>
            </a:r>
            <a:r>
              <a:rPr lang="en-ID" sz="1800" dirty="0" err="1"/>
              <a:t>topikal</a:t>
            </a:r>
            <a:endParaRPr lang="en-ID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1113D-E8B0-4EEE-92C1-3664B51EF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4" y="3619576"/>
            <a:ext cx="1717978" cy="1409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92D7B8-3D22-47CA-97DE-5C85A8747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065" y="4324387"/>
            <a:ext cx="2877023" cy="18811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DC8E33-1B91-425A-8DC4-7403E511D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377" y="4821570"/>
            <a:ext cx="2642690" cy="17617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B65A0B-5E58-4699-B1BD-FDCC52374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8530" y="3916427"/>
            <a:ext cx="1820535" cy="14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F12E14-04A5-4BE2-8D10-D3F78669E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61498"/>
            <a:ext cx="4038600" cy="66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123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4596" y="2284274"/>
            <a:ext cx="66484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TERIMAKASIH </a:t>
            </a:r>
          </a:p>
          <a:p>
            <a:pPr algn="ctr"/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Semoga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Bermanfaat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B932-CFA7-46FA-8C1A-547D8712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Kuku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E6DB01-16B7-4D49-BACA-0081C8F5DBF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54761" y="2133600"/>
            <a:ext cx="6234478" cy="3129708"/>
          </a:xfrm>
        </p:spPr>
      </p:pic>
    </p:spTree>
    <p:extLst>
      <p:ext uri="{BB962C8B-B14F-4D97-AF65-F5344CB8AC3E}">
        <p14:creationId xmlns:p14="http://schemas.microsoft.com/office/powerpoint/2010/main" val="387085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6E79C-8BA2-44FF-9360-0392AD1A2B8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533400"/>
            <a:ext cx="8001000" cy="5638800"/>
          </a:xfrm>
        </p:spPr>
        <p:txBody>
          <a:bodyPr>
            <a:normAutofit/>
          </a:bodyPr>
          <a:lstStyle/>
          <a:p>
            <a:pPr algn="l"/>
            <a:r>
              <a:rPr lang="en-ID" sz="24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CARDIOVASCULAR</a:t>
            </a:r>
          </a:p>
          <a:p>
            <a:pPr lvl="1"/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Stimulasi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sel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mast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untuk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mempengaruhi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aliran</a:t>
            </a:r>
            <a:r>
              <a:rPr lang="en-ID" sz="22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4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darah</a:t>
            </a:r>
            <a:r>
              <a:rPr lang="en-ID" sz="24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dan </a:t>
            </a:r>
            <a:r>
              <a:rPr lang="en-ID" sz="24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permeabilitas</a:t>
            </a:r>
            <a:r>
              <a:rPr lang="en-ID" sz="24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4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kapiler</a:t>
            </a:r>
            <a:endParaRPr lang="en-ID" sz="24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/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Memenuhi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nutrisi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kulit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&amp;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sirkulasi</a:t>
            </a:r>
            <a:endParaRPr lang="en-ID" sz="22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/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Penyalur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hormon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dan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limfosit</a:t>
            </a:r>
            <a:endParaRPr lang="en-ID" sz="22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/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Memberikan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panas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untuk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menjaga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suhukulit</a:t>
            </a:r>
            <a:endParaRPr lang="en-ID" sz="22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l"/>
            <a:r>
              <a:rPr lang="en-ID" sz="24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SKELETAL</a:t>
            </a:r>
          </a:p>
          <a:p>
            <a:pPr lvl="1"/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Sintesis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vit D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yg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diperlukan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untuk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absorpsi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kalsium</a:t>
            </a:r>
            <a:r>
              <a:rPr lang="en-ID" sz="22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4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dan </a:t>
            </a:r>
            <a:r>
              <a:rPr lang="en-ID" sz="24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phospat</a:t>
            </a:r>
            <a:endParaRPr lang="en-ID" sz="24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/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Penyokong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kulit</a:t>
            </a:r>
            <a:endParaRPr lang="en-ID" sz="30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l"/>
            <a:r>
              <a:rPr lang="en-ID" sz="22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RESPIRATORY</a:t>
            </a:r>
          </a:p>
          <a:p>
            <a:pPr lvl="1"/>
            <a:r>
              <a:rPr lang="en-ID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PenyediaO2 dan mengeluarkanCO2 </a:t>
            </a:r>
            <a:r>
              <a:rPr lang="en-ID" sz="20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dari</a:t>
            </a:r>
            <a:r>
              <a:rPr lang="en-ID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0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kulit</a:t>
            </a:r>
            <a:endParaRPr lang="en-ID" sz="20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/>
            <a:r>
              <a:rPr lang="nn-NO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Memberikanwarna kulit dan kuku </a:t>
            </a:r>
            <a:r>
              <a:rPr lang="nn-NO" sz="2000" dirty="0">
                <a:solidFill>
                  <a:srgbClr val="000000"/>
                </a:solidFill>
                <a:latin typeface="F7"/>
              </a:rPr>
              <a:t>→</a:t>
            </a:r>
            <a:r>
              <a:rPr lang="nn-NO" sz="2000" b="0" i="0" u="none" strike="noStrike" baseline="0" dirty="0">
                <a:solidFill>
                  <a:srgbClr val="000000"/>
                </a:solidFill>
                <a:latin typeface="F7"/>
              </a:rPr>
              <a:t> </a:t>
            </a:r>
            <a:r>
              <a:rPr lang="nn-NO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merefleksikan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perubahansistem</a:t>
            </a:r>
            <a:r>
              <a:rPr lang="en-ID" sz="22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2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respirasi</a:t>
            </a:r>
            <a:endParaRPr lang="en-ID" sz="22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32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B6F14-5712-4C64-AF25-A4CF016B57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457200"/>
            <a:ext cx="8001000" cy="5562600"/>
          </a:xfrm>
        </p:spPr>
        <p:txBody>
          <a:bodyPr>
            <a:normAutofit/>
          </a:bodyPr>
          <a:lstStyle/>
          <a:p>
            <a:pPr algn="l"/>
            <a:r>
              <a:rPr lang="en-ID" sz="20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LYMPHATIC/IMMUNE</a:t>
            </a:r>
          </a:p>
          <a:p>
            <a:pPr lvl="1"/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Kulitmerupakan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pertahanan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primer</a:t>
            </a:r>
          </a:p>
          <a:p>
            <a:pPr lvl="1"/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Sel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langerhans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&amp;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makrofag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mencegah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infeksi</a:t>
            </a:r>
            <a:endParaRPr lang="en-ID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/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Sel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mast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pencetus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timbulnya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inflamasi</a:t>
            </a:r>
            <a:endParaRPr lang="en-ID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/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Sistem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limfatikmengirimkanmakrofag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dan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limfosit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0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kulit</a:t>
            </a:r>
            <a:r>
              <a:rPr lang="en-ID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0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jika</a:t>
            </a:r>
            <a:r>
              <a:rPr lang="en-ID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0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diperlukan</a:t>
            </a:r>
            <a:endParaRPr lang="en-ID" sz="20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l"/>
            <a:r>
              <a:rPr lang="en-ID" sz="20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MUSCULAR</a:t>
            </a:r>
          </a:p>
          <a:p>
            <a:pPr lvl="1"/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Sintesa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vit D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yg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dibutuhkan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utk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absorpsi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kalsium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nn-NO" sz="1800" dirty="0">
                <a:solidFill>
                  <a:srgbClr val="000000"/>
                </a:solidFill>
                <a:latin typeface="F7"/>
              </a:rPr>
              <a:t>→</a:t>
            </a:r>
            <a:r>
              <a:rPr lang="en-ID" sz="1800" dirty="0">
                <a:solidFill>
                  <a:srgbClr val="000000"/>
                </a:solidFill>
                <a:latin typeface="F7"/>
              </a:rPr>
              <a:t> </a:t>
            </a:r>
            <a:r>
              <a:rPr lang="en-ID" sz="20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kontraksi</a:t>
            </a:r>
            <a:r>
              <a:rPr lang="en-ID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20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otot</a:t>
            </a:r>
            <a:endParaRPr lang="en-ID" sz="20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/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Pembentuk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&amp;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penyokong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kulit</a:t>
            </a:r>
            <a:endParaRPr lang="en-ID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/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Otot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wajah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komunikasi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nn-NO" sz="1800" dirty="0">
                <a:solidFill>
                  <a:srgbClr val="000000"/>
                </a:solidFill>
                <a:latin typeface="F7"/>
              </a:rPr>
              <a:t>→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F7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ekspresi</a:t>
            </a:r>
            <a:endParaRPr lang="en-ID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l"/>
            <a:r>
              <a:rPr lang="en-ID" sz="2000" b="1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NEUROLOGICAL</a:t>
            </a:r>
          </a:p>
          <a:p>
            <a:pPr lvl="1"/>
            <a:r>
              <a:rPr lang="nn-NO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Reseptor sensori di dermis: sentuhan, suhu, tekanan, </a:t>
            </a:r>
            <a:r>
              <a:rPr lang="en-ID" sz="20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vibrasi</a:t>
            </a:r>
            <a:r>
              <a:rPr lang="en-ID" sz="20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&amp; </a:t>
            </a:r>
            <a:r>
              <a:rPr lang="en-ID" sz="20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nyeri</a:t>
            </a:r>
            <a:endParaRPr lang="en-ID" sz="20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/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Media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komunikasi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eksternal</a:t>
            </a:r>
            <a:endParaRPr lang="en-ID" sz="18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lvl="1"/>
            <a:r>
              <a:rPr lang="es-ES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Kontrol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aliran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darah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dan 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termoregulasi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571237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FAC4-CA3F-4921-AE92-5DAAD126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8382000" cy="762000"/>
          </a:xfrm>
        </p:spPr>
        <p:txBody>
          <a:bodyPr>
            <a:noAutofit/>
          </a:bodyPr>
          <a:lstStyle/>
          <a:p>
            <a:pPr algn="ctr"/>
            <a:r>
              <a:rPr lang="es-ES" sz="2800" b="1" u="sng" dirty="0" err="1"/>
              <a:t>Analisa</a:t>
            </a:r>
            <a:r>
              <a:rPr lang="es-ES" sz="2800" b="1" u="sng" dirty="0"/>
              <a:t> tanda dan </a:t>
            </a:r>
            <a:r>
              <a:rPr lang="es-ES" sz="2800" b="1" u="sng" dirty="0" err="1"/>
              <a:t>gejala</a:t>
            </a:r>
            <a:r>
              <a:rPr lang="es-ES" sz="2800" b="1" u="sng" dirty="0"/>
              <a:t> </a:t>
            </a:r>
            <a:r>
              <a:rPr lang="es-ES" sz="2800" b="1" u="sng" dirty="0" err="1"/>
              <a:t>perubahan</a:t>
            </a:r>
            <a:r>
              <a:rPr lang="es-ES" sz="2800" b="1" u="sng" dirty="0"/>
              <a:t> pada </a:t>
            </a:r>
            <a:r>
              <a:rPr lang="es-ES" sz="2800" b="1" u="sng" dirty="0" err="1"/>
              <a:t>integumen</a:t>
            </a:r>
            <a:endParaRPr lang="en-ID" sz="28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E47C-3428-4803-8C9F-FC8245C82C8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077200" cy="4572000"/>
          </a:xfrm>
        </p:spPr>
        <p:txBody>
          <a:bodyPr>
            <a:normAutofit/>
          </a:bodyPr>
          <a:lstStyle/>
          <a:p>
            <a:r>
              <a:rPr lang="en-US" sz="2800" dirty="0" err="1"/>
              <a:t>Adanya</a:t>
            </a:r>
            <a:r>
              <a:rPr lang="en-US" sz="2800" dirty="0"/>
              <a:t> mole/ </a:t>
            </a:r>
            <a:r>
              <a:rPr lang="en-US" sz="2800" dirty="0" err="1"/>
              <a:t>lesi</a:t>
            </a:r>
            <a:endParaRPr lang="en-US" sz="2800" dirty="0"/>
          </a:p>
          <a:p>
            <a:pPr lvl="1"/>
            <a:r>
              <a:rPr lang="en-US" sz="2800" dirty="0" err="1"/>
              <a:t>Kanker</a:t>
            </a:r>
            <a:r>
              <a:rPr lang="en-US" sz="2800" dirty="0"/>
              <a:t> </a:t>
            </a:r>
            <a:r>
              <a:rPr lang="en-US" sz="2800" dirty="0" err="1"/>
              <a:t>kulit</a:t>
            </a:r>
            <a:r>
              <a:rPr lang="en-US" sz="2800" dirty="0"/>
              <a:t> </a:t>
            </a:r>
            <a:r>
              <a:rPr lang="nn-NO" sz="2800" dirty="0">
                <a:solidFill>
                  <a:srgbClr val="000000"/>
                </a:solidFill>
                <a:latin typeface="F7"/>
              </a:rPr>
              <a:t>→</a:t>
            </a:r>
            <a:r>
              <a:rPr lang="en-US" sz="2800" dirty="0"/>
              <a:t> </a:t>
            </a:r>
            <a:r>
              <a:rPr lang="en-US" sz="2800" dirty="0" err="1"/>
              <a:t>kanker</a:t>
            </a:r>
            <a:r>
              <a:rPr lang="en-US" sz="2800" dirty="0"/>
              <a:t> paling </a:t>
            </a:r>
            <a:r>
              <a:rPr lang="en-US" sz="2800" dirty="0" err="1"/>
              <a:t>sering</a:t>
            </a:r>
            <a:r>
              <a:rPr lang="en-US" sz="2800" dirty="0"/>
              <a:t>,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menimbulkan</a:t>
            </a:r>
            <a:r>
              <a:rPr lang="en-US" sz="2800" dirty="0"/>
              <a:t> </a:t>
            </a:r>
            <a:r>
              <a:rPr lang="en-US" sz="2800" dirty="0" err="1"/>
              <a:t>kecemasan</a:t>
            </a:r>
            <a:r>
              <a:rPr lang="en-US" sz="2800" dirty="0"/>
              <a:t> </a:t>
            </a:r>
            <a:r>
              <a:rPr lang="en-US" sz="2800" dirty="0" err="1"/>
              <a:t>pasien</a:t>
            </a:r>
            <a:r>
              <a:rPr lang="en-US" sz="2800" dirty="0"/>
              <a:t> </a:t>
            </a:r>
            <a:r>
              <a:rPr lang="en-US" sz="2800" dirty="0" err="1"/>
              <a:t>akibat</a:t>
            </a:r>
            <a:r>
              <a:rPr lang="en-US" sz="2800" dirty="0"/>
              <a:t> </a:t>
            </a:r>
            <a:r>
              <a:rPr lang="en-US" sz="2800" dirty="0" err="1"/>
              <a:t>terjadinya</a:t>
            </a:r>
            <a:r>
              <a:rPr lang="en-US" sz="2800" dirty="0"/>
              <a:t> </a:t>
            </a:r>
            <a:r>
              <a:rPr lang="en-US" sz="2800" dirty="0" err="1"/>
              <a:t>lesi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timbulnya</a:t>
            </a:r>
            <a:r>
              <a:rPr lang="en-US" sz="2800" dirty="0"/>
              <a:t> mole</a:t>
            </a:r>
          </a:p>
          <a:p>
            <a:pPr lvl="1"/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kanker</a:t>
            </a:r>
            <a:r>
              <a:rPr lang="en-US" sz="2800" dirty="0"/>
              <a:t> </a:t>
            </a:r>
            <a:r>
              <a:rPr lang="en-US" sz="2800" dirty="0" err="1"/>
              <a:t>kulit</a:t>
            </a:r>
            <a:r>
              <a:rPr lang="en-US" sz="2800" dirty="0"/>
              <a:t>:</a:t>
            </a:r>
          </a:p>
          <a:p>
            <a:pPr lvl="2"/>
            <a:r>
              <a:rPr lang="en-ID" sz="2400" b="0" i="0" u="none" strike="noStrike" baseline="0" dirty="0">
                <a:solidFill>
                  <a:srgbClr val="000000"/>
                </a:solidFill>
              </a:rPr>
              <a:t>Basal cell</a:t>
            </a:r>
          </a:p>
          <a:p>
            <a:pPr lvl="2"/>
            <a:r>
              <a:rPr lang="en-ID" sz="2400" b="0" i="0" u="none" strike="noStrike" baseline="0" dirty="0">
                <a:solidFill>
                  <a:srgbClr val="000000"/>
                </a:solidFill>
              </a:rPr>
              <a:t>Squamous cell carcinomas </a:t>
            </a:r>
            <a:r>
              <a:rPr lang="nn-NO" sz="2400" dirty="0">
                <a:solidFill>
                  <a:srgbClr val="000000"/>
                </a:solidFill>
              </a:rPr>
              <a:t>→</a:t>
            </a:r>
            <a:r>
              <a:rPr lang="en-ID" sz="2400" b="0" i="0" u="none" strike="noStrike" baseline="0" dirty="0">
                <a:solidFill>
                  <a:srgbClr val="000000"/>
                </a:solidFill>
              </a:rPr>
              <a:t> epidermal</a:t>
            </a:r>
            <a:r>
              <a:rPr lang="en-ID" sz="2400" dirty="0">
                <a:solidFill>
                  <a:srgbClr val="000000"/>
                </a:solidFill>
              </a:rPr>
              <a:t> </a:t>
            </a:r>
            <a:r>
              <a:rPr lang="en-ID" sz="2400" b="0" i="0" u="none" strike="noStrike" baseline="0" dirty="0">
                <a:solidFill>
                  <a:srgbClr val="000000"/>
                </a:solidFill>
              </a:rPr>
              <a:t>keratinocytes</a:t>
            </a:r>
          </a:p>
          <a:p>
            <a:pPr lvl="2"/>
            <a:r>
              <a:rPr lang="en-ID" sz="2400" b="0" i="0" u="none" strike="noStrike" baseline="0" dirty="0">
                <a:solidFill>
                  <a:srgbClr val="000000"/>
                </a:solidFill>
              </a:rPr>
              <a:t>Melanoma melanocytes</a:t>
            </a:r>
          </a:p>
          <a:p>
            <a:pPr lvl="1"/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Faktor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resiko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: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terpapar</a:t>
            </a:r>
            <a:r>
              <a:rPr lang="en-ID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ID" sz="1800" b="0" i="0" u="none" strike="noStrike" baseline="0" dirty="0" err="1">
                <a:solidFill>
                  <a:srgbClr val="000000"/>
                </a:solidFill>
                <a:latin typeface="Georgia" panose="02040502050405020303" pitchFamily="18" charset="0"/>
              </a:rPr>
              <a:t>sinarmatahari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70990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E72A5-9799-4762-B80D-168ECF9F2B6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 fontScale="92500"/>
          </a:bodyPr>
          <a:lstStyle/>
          <a:p>
            <a:r>
              <a:rPr lang="en-US" b="1" dirty="0" err="1"/>
              <a:t>Ulkus</a:t>
            </a:r>
            <a:r>
              <a:rPr lang="en-US" b="1" dirty="0"/>
              <a:t> </a:t>
            </a:r>
            <a:r>
              <a:rPr lang="en-US" b="1" dirty="0" err="1"/>
              <a:t>Kronik</a:t>
            </a:r>
            <a:endParaRPr lang="en-US" b="1" dirty="0"/>
          </a:p>
          <a:p>
            <a:pPr lvl="1"/>
            <a:r>
              <a:rPr lang="en-US" dirty="0" err="1"/>
              <a:t>Dipengaruhi</a:t>
            </a:r>
            <a:r>
              <a:rPr lang="en-US" dirty="0"/>
              <a:t> oleh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/ </a:t>
            </a:r>
            <a:r>
              <a:rPr lang="en-US" dirty="0" err="1"/>
              <a:t>penyerta</a:t>
            </a:r>
            <a:endParaRPr lang="en-US" dirty="0"/>
          </a:p>
          <a:p>
            <a:pPr lvl="1"/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tersering</a:t>
            </a:r>
            <a:r>
              <a:rPr lang="en-US" dirty="0"/>
              <a:t>: vascular disease </a:t>
            </a:r>
            <a:r>
              <a:rPr lang="en-US" dirty="0" err="1"/>
              <a:t>atau</a:t>
            </a:r>
            <a:r>
              <a:rPr lang="en-US" dirty="0"/>
              <a:t> pressure </a:t>
            </a:r>
            <a:r>
              <a:rPr lang="en-US" dirty="0" err="1"/>
              <a:t>atau</a:t>
            </a:r>
            <a:r>
              <a:rPr lang="en-US" dirty="0"/>
              <a:t> diabetes.</a:t>
            </a:r>
          </a:p>
          <a:p>
            <a:r>
              <a:rPr lang="en-US" b="1" dirty="0"/>
              <a:t>Pruritus</a:t>
            </a:r>
          </a:p>
          <a:p>
            <a:pPr lvl="1"/>
            <a:r>
              <a:rPr lang="en-ID" dirty="0"/>
              <a:t>sangat </a:t>
            </a:r>
            <a:r>
              <a:rPr lang="en-ID" dirty="0" err="1"/>
              <a:t>gatal</a:t>
            </a:r>
            <a:endParaRPr lang="en-ID" dirty="0"/>
          </a:p>
          <a:p>
            <a:pPr lvl="1"/>
            <a:r>
              <a:rPr lang="en-ID" dirty="0" err="1"/>
              <a:t>Lokal</a:t>
            </a:r>
            <a:r>
              <a:rPr lang="en-ID" dirty="0"/>
              <a:t>/ general</a:t>
            </a:r>
          </a:p>
          <a:p>
            <a:pPr lvl="1"/>
            <a:r>
              <a:rPr lang="en-ID" dirty="0" err="1"/>
              <a:t>Penyebab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yang </a:t>
            </a:r>
            <a:r>
              <a:rPr lang="en-ID" dirty="0" err="1"/>
              <a:t>mendasari</a:t>
            </a:r>
            <a:endParaRPr lang="en-ID" dirty="0"/>
          </a:p>
          <a:p>
            <a:pPr lvl="1"/>
            <a:r>
              <a:rPr lang="en-ID" dirty="0"/>
              <a:t>Pruritus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ruam</a:t>
            </a:r>
            <a:endParaRPr lang="en-ID" dirty="0"/>
          </a:p>
          <a:p>
            <a:pPr lvl="1"/>
            <a:r>
              <a:rPr lang="en-ID" dirty="0" err="1"/>
              <a:t>Apabila</a:t>
            </a:r>
            <a:r>
              <a:rPr lang="en-ID" dirty="0"/>
              <a:t> </a:t>
            </a:r>
            <a:r>
              <a:rPr lang="en-ID" dirty="0" err="1"/>
              <a:t>gatal</a:t>
            </a:r>
            <a:r>
              <a:rPr lang="en-ID" dirty="0"/>
              <a:t> </a:t>
            </a:r>
            <a:r>
              <a:rPr lang="en-ID" dirty="0" err="1"/>
              <a:t>tdk</a:t>
            </a:r>
            <a:r>
              <a:rPr lang="en-ID" dirty="0"/>
              <a:t> </a:t>
            </a:r>
            <a:r>
              <a:rPr lang="en-ID" dirty="0" err="1"/>
              <a:t>disertai</a:t>
            </a:r>
            <a:r>
              <a:rPr lang="en-ID" dirty="0"/>
              <a:t> </a:t>
            </a:r>
            <a:r>
              <a:rPr lang="en-ID" dirty="0" err="1"/>
              <a:t>ruam</a:t>
            </a:r>
            <a:r>
              <a:rPr lang="en-ID" dirty="0"/>
              <a:t> </a:t>
            </a:r>
            <a:r>
              <a:rPr lang="nn-NO" sz="2400" dirty="0">
                <a:solidFill>
                  <a:srgbClr val="000000"/>
                </a:solidFill>
                <a:latin typeface="F7"/>
              </a:rPr>
              <a:t>→</a:t>
            </a:r>
            <a:r>
              <a:rPr lang="en-ID" dirty="0"/>
              <a:t>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sistemik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kering</a:t>
            </a:r>
            <a:r>
              <a:rPr lang="en-ID" dirty="0"/>
              <a:t>.</a:t>
            </a:r>
          </a:p>
          <a:p>
            <a:pPr lvl="1"/>
            <a:r>
              <a:rPr lang="en-ID" dirty="0" err="1"/>
              <a:t>Penyebabnya</a:t>
            </a:r>
            <a:r>
              <a:rPr lang="en-ID" dirty="0"/>
              <a:t> </a:t>
            </a:r>
            <a:r>
              <a:rPr lang="nn-NO" sz="2400" dirty="0">
                <a:solidFill>
                  <a:srgbClr val="000000"/>
                </a:solidFill>
                <a:latin typeface="F7"/>
              </a:rPr>
              <a:t>→</a:t>
            </a:r>
            <a:r>
              <a:rPr lang="en-ID" dirty="0"/>
              <a:t> </a:t>
            </a:r>
            <a:r>
              <a:rPr lang="en-ID" dirty="0" err="1"/>
              <a:t>Stimulasi</a:t>
            </a:r>
            <a:r>
              <a:rPr lang="en-ID" dirty="0"/>
              <a:t> </a:t>
            </a:r>
            <a:r>
              <a:rPr lang="en-ID" dirty="0" err="1"/>
              <a:t>eksternal</a:t>
            </a:r>
            <a:r>
              <a:rPr lang="en-ID" dirty="0"/>
              <a:t>:</a:t>
            </a:r>
          </a:p>
          <a:p>
            <a:pPr lvl="2"/>
            <a:r>
              <a:rPr lang="en-ID" dirty="0" err="1"/>
              <a:t>Panas</a:t>
            </a:r>
            <a:endParaRPr lang="en-ID" dirty="0"/>
          </a:p>
          <a:p>
            <a:pPr lvl="2"/>
            <a:r>
              <a:rPr lang="en-ID" dirty="0" err="1"/>
              <a:t>Kulit</a:t>
            </a:r>
            <a:r>
              <a:rPr lang="en-ID" dirty="0"/>
              <a:t> </a:t>
            </a:r>
            <a:r>
              <a:rPr lang="en-ID" dirty="0" err="1"/>
              <a:t>kering</a:t>
            </a:r>
            <a:endParaRPr lang="en-ID" dirty="0"/>
          </a:p>
          <a:p>
            <a:pPr lvl="2"/>
            <a:r>
              <a:rPr lang="en-ID" dirty="0" err="1"/>
              <a:t>Inflamasi</a:t>
            </a:r>
            <a:endParaRPr lang="en-ID" dirty="0"/>
          </a:p>
          <a:p>
            <a:pPr lvl="2"/>
            <a:r>
              <a:rPr lang="en-ID" dirty="0"/>
              <a:t>Dan </a:t>
            </a:r>
            <a:r>
              <a:rPr lang="en-ID" dirty="0" err="1"/>
              <a:t>vasodilatasi</a:t>
            </a:r>
            <a:endParaRPr lang="en-ID" dirty="0"/>
          </a:p>
          <a:p>
            <a:pPr lvl="2"/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psikologis</a:t>
            </a:r>
            <a:r>
              <a:rPr lang="en-ID" dirty="0"/>
              <a:t>: </a:t>
            </a:r>
            <a:r>
              <a:rPr lang="en-ID" dirty="0" err="1"/>
              <a:t>depresi</a:t>
            </a:r>
            <a:r>
              <a:rPr lang="nn-NO" sz="2000" dirty="0">
                <a:solidFill>
                  <a:srgbClr val="000000"/>
                </a:solidFill>
                <a:latin typeface="F7"/>
              </a:rPr>
              <a:t> →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persepsi</a:t>
            </a:r>
            <a:r>
              <a:rPr lang="en-ID" dirty="0"/>
              <a:t> </a:t>
            </a:r>
            <a:r>
              <a:rPr lang="en-ID" dirty="0" err="1"/>
              <a:t>gatal-gatal</a:t>
            </a:r>
            <a:r>
              <a:rPr lang="en-ID" dirty="0"/>
              <a:t> </a:t>
            </a:r>
            <a:r>
              <a:rPr lang="nn-NO" sz="2000" dirty="0">
                <a:solidFill>
                  <a:srgbClr val="000000"/>
                </a:solidFill>
                <a:latin typeface="F7"/>
              </a:rPr>
              <a:t>→</a:t>
            </a:r>
            <a:r>
              <a:rPr lang="en-ID" dirty="0"/>
              <a:t> </a:t>
            </a:r>
            <a:r>
              <a:rPr lang="en-ID" dirty="0" err="1"/>
              <a:t>respon</a:t>
            </a:r>
            <a:r>
              <a:rPr lang="en-ID" dirty="0"/>
              <a:t> yang </a:t>
            </a:r>
            <a:r>
              <a:rPr lang="en-ID" dirty="0" err="1"/>
              <a:t>bervariasi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56697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0ACE-59C7-4FF0-92B0-761048496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err="1"/>
              <a:t>Perubahan</a:t>
            </a:r>
            <a:r>
              <a:rPr lang="en-US" u="sng" dirty="0"/>
              <a:t> </a:t>
            </a:r>
            <a:r>
              <a:rPr lang="en-US" u="sng" dirty="0" err="1"/>
              <a:t>Warna</a:t>
            </a:r>
            <a:endParaRPr lang="en-ID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1AE74-897E-43C4-BFCD-B42F3898E9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305800" cy="54864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ID" dirty="0"/>
              <a:t>Cyanosis</a:t>
            </a:r>
          </a:p>
          <a:p>
            <a:pPr marL="358775" indent="0" algn="just">
              <a:buNone/>
            </a:pPr>
            <a:r>
              <a:rPr lang="en-ID" dirty="0" err="1"/>
              <a:t>warna</a:t>
            </a:r>
            <a:r>
              <a:rPr lang="en-ID" dirty="0"/>
              <a:t> </a:t>
            </a:r>
            <a:r>
              <a:rPr lang="en-ID" dirty="0" err="1"/>
              <a:t>kebiruan-biruan</a:t>
            </a:r>
            <a:r>
              <a:rPr lang="en-ID" dirty="0"/>
              <a:t>,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terlihat</a:t>
            </a:r>
            <a:r>
              <a:rPr lang="en-ID" dirty="0"/>
              <a:t> di </a:t>
            </a:r>
            <a:r>
              <a:rPr lang="en-ID" dirty="0" err="1"/>
              <a:t>bawah</a:t>
            </a:r>
            <a:r>
              <a:rPr lang="en-ID" dirty="0"/>
              <a:t> kuku, </a:t>
            </a:r>
            <a:r>
              <a:rPr lang="en-ID" dirty="0" err="1"/>
              <a:t>bibir</a:t>
            </a:r>
            <a:r>
              <a:rPr lang="en-ID" dirty="0"/>
              <a:t>, dan </a:t>
            </a:r>
            <a:r>
              <a:rPr lang="en-ID" dirty="0" err="1"/>
              <a:t>mukosa</a:t>
            </a:r>
            <a:r>
              <a:rPr lang="en-ID" dirty="0"/>
              <a:t> </a:t>
            </a:r>
            <a:r>
              <a:rPr lang="en-ID" dirty="0" err="1"/>
              <a:t>mulut</a:t>
            </a:r>
            <a:r>
              <a:rPr lang="en-ID" dirty="0"/>
              <a:t>.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penurunan</a:t>
            </a:r>
            <a:r>
              <a:rPr lang="en-ID" dirty="0"/>
              <a:t> </a:t>
            </a:r>
            <a:r>
              <a:rPr lang="en-ID" dirty="0" err="1"/>
              <a:t>ikatan</a:t>
            </a:r>
            <a:r>
              <a:rPr lang="en-ID" dirty="0"/>
              <a:t> </a:t>
            </a:r>
            <a:r>
              <a:rPr lang="en-ID" dirty="0" err="1"/>
              <a:t>oksihemoglobin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penurunan</a:t>
            </a:r>
            <a:r>
              <a:rPr lang="en-ID" dirty="0"/>
              <a:t> </a:t>
            </a:r>
            <a:r>
              <a:rPr lang="en-ID" dirty="0" err="1"/>
              <a:t>oksigenasi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.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disebabkan</a:t>
            </a:r>
            <a:r>
              <a:rPr lang="en-ID" dirty="0"/>
              <a:t> oleh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paru</a:t>
            </a:r>
            <a:r>
              <a:rPr lang="en-ID" dirty="0"/>
              <a:t>,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jantung</a:t>
            </a:r>
            <a:r>
              <a:rPr lang="en-ID" dirty="0"/>
              <a:t>, </a:t>
            </a:r>
            <a:r>
              <a:rPr lang="en-ID" dirty="0" err="1"/>
              <a:t>abnormalitas</a:t>
            </a:r>
            <a:r>
              <a:rPr lang="en-ID" dirty="0"/>
              <a:t> </a:t>
            </a:r>
            <a:r>
              <a:rPr lang="en-ID" dirty="0" err="1"/>
              <a:t>hemoglobin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udara</a:t>
            </a:r>
            <a:r>
              <a:rPr lang="en-ID" dirty="0"/>
              <a:t> </a:t>
            </a:r>
            <a:r>
              <a:rPr lang="en-ID" dirty="0" err="1"/>
              <a:t>dingin</a:t>
            </a:r>
            <a:endParaRPr lang="en-ID" dirty="0"/>
          </a:p>
          <a:p>
            <a:pPr algn="just"/>
            <a:r>
              <a:rPr lang="en-ID" dirty="0"/>
              <a:t>Jaundice</a:t>
            </a:r>
          </a:p>
          <a:p>
            <a:pPr marL="358775" indent="0" algn="just">
              <a:buNone/>
            </a:pPr>
            <a:r>
              <a:rPr lang="en-ID" dirty="0" err="1"/>
              <a:t>warna</a:t>
            </a:r>
            <a:r>
              <a:rPr lang="en-ID" dirty="0"/>
              <a:t> </a:t>
            </a:r>
            <a:r>
              <a:rPr lang="en-ID" dirty="0" err="1"/>
              <a:t>kuning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kehijauan</a:t>
            </a:r>
            <a:r>
              <a:rPr lang="en-ID" dirty="0"/>
              <a:t>.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ketika</a:t>
            </a:r>
            <a:r>
              <a:rPr lang="en-ID" dirty="0"/>
              <a:t> bilirubin </a:t>
            </a:r>
            <a:r>
              <a:rPr lang="en-ID" dirty="0" err="1"/>
              <a:t>jaringan</a:t>
            </a:r>
            <a:r>
              <a:rPr lang="en-ID" dirty="0"/>
              <a:t> </a:t>
            </a:r>
            <a:r>
              <a:rPr lang="en-ID" dirty="0" err="1"/>
              <a:t>meningkat</a:t>
            </a:r>
            <a:r>
              <a:rPr lang="en-ID" dirty="0"/>
              <a:t> dan </a:t>
            </a:r>
            <a:r>
              <a:rPr lang="en-ID" dirty="0" err="1"/>
              <a:t>pertama</a:t>
            </a:r>
            <a:r>
              <a:rPr lang="en-ID" dirty="0"/>
              <a:t> kali </a:t>
            </a:r>
            <a:r>
              <a:rPr lang="en-ID" dirty="0" err="1"/>
              <a:t>terlihat</a:t>
            </a:r>
            <a:r>
              <a:rPr lang="en-ID" dirty="0"/>
              <a:t> di </a:t>
            </a:r>
            <a:r>
              <a:rPr lang="en-ID" dirty="0" err="1"/>
              <a:t>sklera</a:t>
            </a:r>
            <a:r>
              <a:rPr lang="en-ID" dirty="0"/>
              <a:t>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membran</a:t>
            </a:r>
            <a:r>
              <a:rPr lang="en-ID" dirty="0"/>
              <a:t> </a:t>
            </a:r>
            <a:r>
              <a:rPr lang="en-ID" dirty="0" err="1"/>
              <a:t>mukosa</a:t>
            </a:r>
            <a:r>
              <a:rPr lang="en-ID" dirty="0"/>
              <a:t>, dan </a:t>
            </a:r>
            <a:r>
              <a:rPr lang="en-ID" dirty="0" err="1"/>
              <a:t>kulit</a:t>
            </a:r>
            <a:r>
              <a:rPr lang="en-ID" dirty="0"/>
              <a:t> </a:t>
            </a:r>
          </a:p>
          <a:p>
            <a:pPr marL="371475" indent="-371475" algn="just"/>
            <a:r>
              <a:rPr lang="en-ID" dirty="0"/>
              <a:t>Pallor (</a:t>
            </a:r>
            <a:r>
              <a:rPr lang="en-ID" dirty="0" err="1"/>
              <a:t>Pucat</a:t>
            </a:r>
            <a:r>
              <a:rPr lang="en-ID" dirty="0"/>
              <a:t>)</a:t>
            </a:r>
          </a:p>
          <a:p>
            <a:pPr marL="358775" indent="0" algn="just">
              <a:buNone/>
            </a:pPr>
            <a:r>
              <a:rPr lang="en-ID" dirty="0" err="1"/>
              <a:t>penurunan</a:t>
            </a:r>
            <a:r>
              <a:rPr lang="en-ID" dirty="0"/>
              <a:t> </a:t>
            </a:r>
            <a:r>
              <a:rPr lang="en-ID" dirty="0" err="1"/>
              <a:t>warna</a:t>
            </a:r>
            <a:r>
              <a:rPr lang="en-ID" dirty="0"/>
              <a:t> </a:t>
            </a:r>
            <a:r>
              <a:rPr lang="en-ID" dirty="0" err="1"/>
              <a:t>kulit</a:t>
            </a:r>
            <a:r>
              <a:rPr lang="en-ID" dirty="0"/>
              <a:t>.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penurunan</a:t>
            </a:r>
            <a:r>
              <a:rPr lang="en-ID" dirty="0"/>
              <a:t> </a:t>
            </a:r>
            <a:r>
              <a:rPr lang="en-ID" dirty="0" err="1"/>
              <a:t>aliran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pembuluh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 </a:t>
            </a:r>
            <a:r>
              <a:rPr lang="en-ID" dirty="0" err="1"/>
              <a:t>superfisial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penurunan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hemoglobin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darah</a:t>
            </a:r>
            <a:r>
              <a:rPr lang="en-ID" dirty="0"/>
              <a:t>. </a:t>
            </a:r>
            <a:r>
              <a:rPr lang="en-ID" dirty="0" err="1"/>
              <a:t>Pucat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di </a:t>
            </a:r>
            <a:r>
              <a:rPr lang="en-ID" dirty="0" err="1"/>
              <a:t>muka</a:t>
            </a:r>
            <a:r>
              <a:rPr lang="en-ID" dirty="0"/>
              <a:t>, palpebra </a:t>
            </a:r>
            <a:r>
              <a:rPr lang="en-ID" dirty="0" err="1"/>
              <a:t>konjunctiva</a:t>
            </a:r>
            <a:r>
              <a:rPr lang="en-ID" dirty="0"/>
              <a:t>, </a:t>
            </a:r>
            <a:r>
              <a:rPr lang="en-ID" dirty="0" err="1"/>
              <a:t>mulut</a:t>
            </a:r>
            <a:r>
              <a:rPr lang="en-ID" dirty="0"/>
              <a:t> dan di </a:t>
            </a:r>
            <a:r>
              <a:rPr lang="en-ID" dirty="0" err="1"/>
              <a:t>bawah</a:t>
            </a:r>
            <a:r>
              <a:rPr lang="en-ID" dirty="0"/>
              <a:t> kuku.</a:t>
            </a:r>
          </a:p>
          <a:p>
            <a:pPr algn="just"/>
            <a:r>
              <a:rPr lang="en-ID" dirty="0" err="1"/>
              <a:t>Erytema</a:t>
            </a:r>
            <a:endParaRPr lang="en-ID" dirty="0"/>
          </a:p>
          <a:p>
            <a:pPr marL="358775" indent="0" algn="just">
              <a:buNone/>
            </a:pPr>
            <a:r>
              <a:rPr lang="en-ID" dirty="0" err="1"/>
              <a:t>warna</a:t>
            </a:r>
            <a:r>
              <a:rPr lang="en-ID" dirty="0"/>
              <a:t> </a:t>
            </a:r>
            <a:r>
              <a:rPr lang="en-ID" dirty="0" err="1"/>
              <a:t>kemerahan</a:t>
            </a:r>
            <a:r>
              <a:rPr lang="en-ID" dirty="0"/>
              <a:t> di </a:t>
            </a:r>
            <a:r>
              <a:rPr lang="en-ID" dirty="0" err="1"/>
              <a:t>kulit</a:t>
            </a:r>
            <a:r>
              <a:rPr lang="en-ID" dirty="0"/>
              <a:t>.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general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lokal</a:t>
            </a:r>
            <a:r>
              <a:rPr lang="en-ID" dirty="0"/>
              <a:t>. </a:t>
            </a:r>
            <a:r>
              <a:rPr lang="en-ID" dirty="0" err="1"/>
              <a:t>Eritema</a:t>
            </a:r>
            <a:r>
              <a:rPr lang="en-ID" dirty="0"/>
              <a:t> general </a:t>
            </a:r>
            <a:r>
              <a:rPr lang="en-ID" dirty="0" err="1"/>
              <a:t>disebabkan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demam</a:t>
            </a:r>
            <a:r>
              <a:rPr lang="en-ID" dirty="0"/>
              <a:t>, </a:t>
            </a: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eritema</a:t>
            </a:r>
            <a:r>
              <a:rPr lang="en-ID" dirty="0"/>
              <a:t> </a:t>
            </a:r>
            <a:r>
              <a:rPr lang="en-ID" dirty="0" err="1"/>
              <a:t>lokal</a:t>
            </a:r>
            <a:r>
              <a:rPr lang="en-ID" dirty="0"/>
              <a:t> </a:t>
            </a:r>
            <a:r>
              <a:rPr lang="en-ID" dirty="0" err="1"/>
              <a:t>disebabkan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infeksi</a:t>
            </a:r>
            <a:r>
              <a:rPr lang="en-ID" dirty="0"/>
              <a:t> </a:t>
            </a:r>
            <a:r>
              <a:rPr lang="en-ID" dirty="0" err="1"/>
              <a:t>lokal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terbakar</a:t>
            </a:r>
            <a:r>
              <a:rPr lang="en-ID" dirty="0"/>
              <a:t> </a:t>
            </a:r>
            <a:r>
              <a:rPr lang="en-ID" dirty="0" err="1"/>
              <a:t>matahari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07011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375</TotalTime>
  <Words>1283</Words>
  <Application>Microsoft Office PowerPoint</Application>
  <PresentationFormat>On-screen Show (4:3)</PresentationFormat>
  <Paragraphs>267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F7</vt:lpstr>
      <vt:lpstr>Franklin Gothic Book</vt:lpstr>
      <vt:lpstr>Georgia</vt:lpstr>
      <vt:lpstr>Perpetua</vt:lpstr>
      <vt:lpstr>Times New Roman</vt:lpstr>
      <vt:lpstr>Wingdings 2</vt:lpstr>
      <vt:lpstr>Equity</vt:lpstr>
      <vt:lpstr>PENGKAJIAN INTEGUMEN</vt:lpstr>
      <vt:lpstr>Komponen sistem Integumen</vt:lpstr>
      <vt:lpstr>Warna kulit dipengaruhi oleh:</vt:lpstr>
      <vt:lpstr>Bentuk Kuku</vt:lpstr>
      <vt:lpstr>PowerPoint Presentation</vt:lpstr>
      <vt:lpstr>PowerPoint Presentation</vt:lpstr>
      <vt:lpstr>Analisa tanda dan gejala perubahan pada integumen</vt:lpstr>
      <vt:lpstr>PowerPoint Presentation</vt:lpstr>
      <vt:lpstr>Perubahan Warna</vt:lpstr>
      <vt:lpstr>Kemerahan/ Rashes</vt:lpstr>
      <vt:lpstr>Gangguan kulit karena musim</vt:lpstr>
      <vt:lpstr>Perubahan Rambut</vt:lpstr>
      <vt:lpstr>Perubahan Kuku</vt:lpstr>
      <vt:lpstr>Pengkajian Lesi</vt:lpstr>
      <vt:lpstr>Deskripsi Klinis Lesi</vt:lpstr>
      <vt:lpstr>PowerPoint Presentation</vt:lpstr>
      <vt:lpstr>PowerPoint Presentation</vt:lpstr>
      <vt:lpstr>PowerPoint Presentation</vt:lpstr>
      <vt:lpstr>Lesi Vaskular</vt:lpstr>
      <vt:lpstr>Lesi Vaskular</vt:lpstr>
      <vt:lpstr>Lesi Vaskular</vt:lpstr>
      <vt:lpstr>Lesi Primer</vt:lpstr>
      <vt:lpstr>Lesi Primer</vt:lpstr>
      <vt:lpstr>Lesi Primer</vt:lpstr>
      <vt:lpstr>Lesi Primer</vt:lpstr>
      <vt:lpstr>Lesi Sekunder</vt:lpstr>
      <vt:lpstr>Lesi Sekunder</vt:lpstr>
      <vt:lpstr>Lesi Sekunder</vt:lpstr>
      <vt:lpstr>Lesi Sekunder</vt:lpstr>
      <vt:lpstr>Lesi Sekunder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PEMERIKSAAN DIAGNOSTIK  SISTEM INTEGUMEN</dc:title>
  <dc:creator>User</dc:creator>
  <cp:lastModifiedBy>shenda maulina w</cp:lastModifiedBy>
  <cp:revision>27</cp:revision>
  <dcterms:created xsi:type="dcterms:W3CDTF">2013-03-03T08:45:48Z</dcterms:created>
  <dcterms:modified xsi:type="dcterms:W3CDTF">2021-10-21T08:31:36Z</dcterms:modified>
</cp:coreProperties>
</file>